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60" r:id="rId4"/>
    <p:sldId id="263" r:id="rId5"/>
    <p:sldId id="274" r:id="rId6"/>
    <p:sldId id="276" r:id="rId7"/>
    <p:sldId id="275" r:id="rId8"/>
    <p:sldId id="277" r:id="rId9"/>
    <p:sldId id="278" r:id="rId10"/>
    <p:sldId id="279" r:id="rId11"/>
    <p:sldId id="280" r:id="rId12"/>
    <p:sldId id="281" r:id="rId13"/>
    <p:sldId id="282" r:id="rId14"/>
    <p:sldId id="267" r:id="rId1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ika.Hijriyanti\Documents\DATABASE%20DAKNF\Data%20DAK%20NF.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Rika.Hijriyanti\Documents\DATABASE%20DAKNF\grafik%20bahan%20presentasi%20dirj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17130037907949E-2"/>
          <c:y val="5.0925925925925937E-2"/>
          <c:w val="0.8661877073189187"/>
          <c:h val="0.73577136191309445"/>
        </c:manualLayout>
      </c:layout>
      <c:barChart>
        <c:barDir val="col"/>
        <c:grouping val="clustered"/>
        <c:varyColors val="0"/>
        <c:ser>
          <c:idx val="0"/>
          <c:order val="0"/>
          <c:tx>
            <c:strRef>
              <c:f>'Nasional per jenis'!$C$19</c:f>
              <c:strCache>
                <c:ptCount val="1"/>
                <c:pt idx="0">
                  <c:v>Alokasi</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5"/>
              <c:layout/>
              <c:tx>
                <c:rich>
                  <a:bodyPr/>
                  <a:lstStyle/>
                  <a:p>
                    <a:r>
                      <a:rPr lang="en-US" dirty="0" smtClean="0"/>
                      <a:t>128,77</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4C1-446A-B40A-EC3BE8911A2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US" sz="1197" b="1" i="0" u="none" strike="noStrike" kern="1200" baseline="0">
                    <a:solidFill>
                      <a:schemeClr val="tx1"/>
                    </a:solidFill>
                    <a:latin typeface="+mn-lt"/>
                    <a:ea typeface="+mn-ea"/>
                    <a:cs typeface="+mn-cs"/>
                  </a:defRPr>
                </a:pPr>
                <a:endParaRPr lang="id-ID"/>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'Nasional per jenis'!$B$20:$B$25</c:f>
              <c:numCache>
                <c:formatCode>General</c:formatCode>
                <c:ptCount val="6"/>
                <c:pt idx="0">
                  <c:v>2015</c:v>
                </c:pt>
                <c:pt idx="1">
                  <c:v>2016</c:v>
                </c:pt>
                <c:pt idx="2">
                  <c:v>2017</c:v>
                </c:pt>
                <c:pt idx="3">
                  <c:v>2018</c:v>
                </c:pt>
                <c:pt idx="4">
                  <c:v>2019</c:v>
                </c:pt>
                <c:pt idx="5">
                  <c:v>2020</c:v>
                </c:pt>
              </c:numCache>
            </c:numRef>
          </c:cat>
          <c:val>
            <c:numRef>
              <c:f>'Nasional per jenis'!$C$20:$C$25</c:f>
              <c:numCache>
                <c:formatCode>0.00</c:formatCode>
                <c:ptCount val="6"/>
                <c:pt idx="0">
                  <c:v>102.74426761700005</c:v>
                </c:pt>
                <c:pt idx="1">
                  <c:v>121.21288197200001</c:v>
                </c:pt>
                <c:pt idx="2">
                  <c:v>115.09499959999999</c:v>
                </c:pt>
                <c:pt idx="3">
                  <c:v>123.45180879999998</c:v>
                </c:pt>
                <c:pt idx="4">
                  <c:v>131.042143603</c:v>
                </c:pt>
                <c:pt idx="5">
                  <c:v>130.57</c:v>
                </c:pt>
              </c:numCache>
            </c:numRef>
          </c:val>
          <c:extLst xmlns:c16r2="http://schemas.microsoft.com/office/drawing/2015/06/chart">
            <c:ext xmlns:c16="http://schemas.microsoft.com/office/drawing/2014/chart" uri="{C3380CC4-5D6E-409C-BE32-E72D297353CC}">
              <c16:uniqueId val="{00000000-E3E2-4896-84C0-90ECF8BE0C2C}"/>
            </c:ext>
          </c:extLst>
        </c:ser>
        <c:dLbls>
          <c:showLegendKey val="0"/>
          <c:showVal val="0"/>
          <c:showCatName val="0"/>
          <c:showSerName val="0"/>
          <c:showPercent val="0"/>
          <c:showBubbleSize val="0"/>
        </c:dLbls>
        <c:gapWidth val="150"/>
        <c:axId val="302838120"/>
        <c:axId val="302837336"/>
      </c:barChart>
      <c:lineChart>
        <c:grouping val="standard"/>
        <c:varyColors val="0"/>
        <c:ser>
          <c:idx val="1"/>
          <c:order val="1"/>
          <c:tx>
            <c:strRef>
              <c:f>'Nasional per jenis'!$D$19</c:f>
              <c:strCache>
                <c:ptCount val="1"/>
                <c:pt idx="0">
                  <c:v>Realisasi</c:v>
                </c:pt>
              </c:strCache>
            </c:strRef>
          </c:tx>
          <c:spPr>
            <a:ln w="31750" cap="rnd">
              <a:solidFill>
                <a:srgbClr val="C00000"/>
              </a:solidFill>
              <a:round/>
            </a:ln>
            <a:effectLst/>
          </c:spPr>
          <c:marker>
            <c:symbol val="none"/>
          </c:marker>
          <c:dLbls>
            <c:dLbl>
              <c:idx val="1"/>
              <c:layout>
                <c:manualLayout>
                  <c:x val="-3.1748696266406327E-2"/>
                  <c:y val="-0.2365857392825897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3E2-4896-84C0-90ECF8BE0C2C}"/>
                </c:ext>
                <c:ext xmlns:c15="http://schemas.microsoft.com/office/drawing/2012/chart" uri="{CE6537A1-D6FC-4f65-9D91-7224C49458BB}">
                  <c15:layout/>
                </c:ext>
              </c:extLst>
            </c:dLbl>
            <c:dLbl>
              <c:idx val="2"/>
              <c:layout>
                <c:manualLayout>
                  <c:x val="-4.1524907615261772E-2"/>
                  <c:y val="-0.10695610965296004"/>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3E2-4896-84C0-90ECF8BE0C2C}"/>
                </c:ext>
                <c:ext xmlns:c15="http://schemas.microsoft.com/office/drawing/2012/chart" uri="{CE6537A1-D6FC-4f65-9D91-7224C49458BB}">
                  <c15:layout/>
                </c:ext>
              </c:extLst>
            </c:dLbl>
            <c:dLbl>
              <c:idx val="3"/>
              <c:layout>
                <c:manualLayout>
                  <c:x val="-4.6666885409784947E-2"/>
                  <c:y val="-8.843759113444155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3E2-4896-84C0-90ECF8BE0C2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US" sz="1100" b="1" i="0" u="none" strike="noStrike" kern="1200" baseline="0">
                    <a:solidFill>
                      <a:schemeClr val="accent1">
                        <a:lumMod val="50000"/>
                      </a:schemeClr>
                    </a:solidFill>
                    <a:latin typeface="+mn-lt"/>
                    <a:ea typeface="+mn-ea"/>
                    <a:cs typeface="+mn-cs"/>
                  </a:defRPr>
                </a:pPr>
                <a:endParaRPr lang="id-ID"/>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'Nasional per jenis'!$B$20:$B$23</c:f>
              <c:numCache>
                <c:formatCode>General</c:formatCode>
                <c:ptCount val="4"/>
                <c:pt idx="0">
                  <c:v>2015</c:v>
                </c:pt>
                <c:pt idx="1">
                  <c:v>2016</c:v>
                </c:pt>
                <c:pt idx="2">
                  <c:v>2017</c:v>
                </c:pt>
                <c:pt idx="3">
                  <c:v>2018</c:v>
                </c:pt>
              </c:numCache>
            </c:numRef>
          </c:cat>
          <c:val>
            <c:numRef>
              <c:f>'Nasional per jenis'!$D$20:$D$24</c:f>
              <c:numCache>
                <c:formatCode>0.00</c:formatCode>
                <c:ptCount val="5"/>
                <c:pt idx="0">
                  <c:v>97.227467374435989</c:v>
                </c:pt>
                <c:pt idx="1">
                  <c:v>88.662380434933937</c:v>
                </c:pt>
                <c:pt idx="2">
                  <c:v>105.56376919897502</c:v>
                </c:pt>
                <c:pt idx="3">
                  <c:v>115.30027263648495</c:v>
                </c:pt>
                <c:pt idx="4">
                  <c:v>125.744973842408</c:v>
                </c:pt>
              </c:numCache>
            </c:numRef>
          </c:val>
          <c:smooth val="0"/>
          <c:extLst xmlns:c16r2="http://schemas.microsoft.com/office/drawing/2015/06/chart">
            <c:ext xmlns:c16="http://schemas.microsoft.com/office/drawing/2014/chart" uri="{C3380CC4-5D6E-409C-BE32-E72D297353CC}">
              <c16:uniqueId val="{00000004-E3E2-4896-84C0-90ECF8BE0C2C}"/>
            </c:ext>
          </c:extLst>
        </c:ser>
        <c:dLbls>
          <c:showLegendKey val="0"/>
          <c:showVal val="0"/>
          <c:showCatName val="0"/>
          <c:showSerName val="0"/>
          <c:showPercent val="0"/>
          <c:showBubbleSize val="0"/>
        </c:dLbls>
        <c:marker val="1"/>
        <c:smooth val="0"/>
        <c:axId val="302838120"/>
        <c:axId val="302837336"/>
      </c:lineChart>
      <c:catAx>
        <c:axId val="3028381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2"/>
                </a:solidFill>
                <a:latin typeface="+mn-lt"/>
                <a:ea typeface="+mn-ea"/>
                <a:cs typeface="+mn-cs"/>
              </a:defRPr>
            </a:pPr>
            <a:endParaRPr lang="id-ID"/>
          </a:p>
        </c:txPr>
        <c:crossAx val="302837336"/>
        <c:crosses val="autoZero"/>
        <c:auto val="1"/>
        <c:lblAlgn val="ctr"/>
        <c:lblOffset val="100"/>
        <c:noMultiLvlLbl val="0"/>
      </c:catAx>
      <c:valAx>
        <c:axId val="302837336"/>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2"/>
                </a:solidFill>
                <a:latin typeface="+mn-lt"/>
                <a:ea typeface="+mn-ea"/>
                <a:cs typeface="+mn-cs"/>
              </a:defRPr>
            </a:pPr>
            <a:endParaRPr lang="id-ID"/>
          </a:p>
        </c:txPr>
        <c:crossAx val="302838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197" b="1" i="0" u="none" strike="noStrike" kern="1200" baseline="0">
              <a:solidFill>
                <a:schemeClr val="tx1"/>
              </a:solidFill>
              <a:latin typeface="+mn-lt"/>
              <a:ea typeface="+mn-ea"/>
              <a:cs typeface="+mn-cs"/>
            </a:defRPr>
          </a:pPr>
          <a:endParaRPr lang="id-ID"/>
        </a:p>
      </c:txPr>
    </c:legend>
    <c:plotVisOnly val="1"/>
    <c:dispBlanksAs val="gap"/>
    <c:showDLblsOverMax val="0"/>
  </c:chart>
  <c:spPr>
    <a:noFill/>
    <a:ln>
      <a:noFill/>
    </a:ln>
    <a:effectLst/>
  </c:spPr>
  <c:txPr>
    <a:bodyPr/>
    <a:lstStyle/>
    <a:p>
      <a:pPr>
        <a:defRPr/>
      </a:pPr>
      <a:endParaRPr lang="id-ID"/>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75467920921705E-2"/>
          <c:y val="6.0806890460978924E-2"/>
          <c:w val="0.82284906415815751"/>
          <c:h val="0.60543335899961559"/>
        </c:manualLayout>
      </c:layout>
      <c:barChart>
        <c:barDir val="col"/>
        <c:grouping val="clustered"/>
        <c:varyColors val="0"/>
        <c:ser>
          <c:idx val="1"/>
          <c:order val="0"/>
          <c:tx>
            <c:strRef>
              <c:f>Sheet1!$B$1</c:f>
              <c:strCache>
                <c:ptCount val="1"/>
                <c:pt idx="0">
                  <c:v>Alokasi</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w Cen MT" panose="020B0602020104020603" pitchFamily="34" charset="0"/>
                    <a:ea typeface="+mn-ea"/>
                    <a:cs typeface="+mn-cs"/>
                  </a:defRPr>
                </a:pPr>
                <a:endParaRPr lang="id-ID"/>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Sheet1!$I$2:$I$6</c:f>
              <c:numCache>
                <c:formatCode>_(* #,##0.00_);_(* \(#,##0.00\);_(* "-"??_);_(@_)</c:formatCode>
                <c:ptCount val="5"/>
                <c:pt idx="0">
                  <c:v>3344.1472653999972</c:v>
                </c:pt>
                <c:pt idx="1">
                  <c:v>6617.2</c:v>
                </c:pt>
                <c:pt idx="2">
                  <c:v>8551.2327000000114</c:v>
                </c:pt>
                <c:pt idx="3">
                  <c:v>10258.632745000014</c:v>
                </c:pt>
                <c:pt idx="4">
                  <c:v>9708.6299999999883</c:v>
                </c:pt>
              </c:numCache>
            </c:numRef>
          </c:val>
          <c:extLst xmlns:c16r2="http://schemas.microsoft.com/office/drawing/2015/06/chart">
            <c:ext xmlns:c16="http://schemas.microsoft.com/office/drawing/2014/chart" uri="{C3380CC4-5D6E-409C-BE32-E72D297353CC}">
              <c16:uniqueId val="{00000000-ED59-4234-B0D6-9A1FE3131AF1}"/>
            </c:ext>
          </c:extLst>
        </c:ser>
        <c:dLbls>
          <c:showLegendKey val="0"/>
          <c:showVal val="0"/>
          <c:showCatName val="0"/>
          <c:showSerName val="0"/>
          <c:showPercent val="0"/>
          <c:showBubbleSize val="0"/>
        </c:dLbls>
        <c:gapWidth val="219"/>
        <c:axId val="302844392"/>
        <c:axId val="302834592"/>
      </c:barChart>
      <c:catAx>
        <c:axId val="302844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Tw Cen MT" panose="020B0602020104020603" pitchFamily="34" charset="0"/>
                <a:ea typeface="+mn-ea"/>
                <a:cs typeface="+mn-cs"/>
              </a:defRPr>
            </a:pPr>
            <a:endParaRPr lang="id-ID"/>
          </a:p>
        </c:txPr>
        <c:crossAx val="302834592"/>
        <c:crosses val="autoZero"/>
        <c:auto val="1"/>
        <c:lblAlgn val="ctr"/>
        <c:lblOffset val="100"/>
        <c:noMultiLvlLbl val="0"/>
      </c:catAx>
      <c:valAx>
        <c:axId val="302834592"/>
        <c:scaling>
          <c:orientation val="minMax"/>
          <c:max val="11000"/>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bg1"/>
                </a:solidFill>
                <a:latin typeface="Tw Cen MT" panose="020B0602020104020603" pitchFamily="34" charset="0"/>
                <a:ea typeface="+mn-ea"/>
                <a:cs typeface="+mn-cs"/>
              </a:defRPr>
            </a:pPr>
            <a:endParaRPr lang="id-ID"/>
          </a:p>
        </c:txPr>
        <c:crossAx val="302844392"/>
        <c:crosses val="autoZero"/>
        <c:crossBetween val="between"/>
        <c:majorUnit val="1000"/>
      </c:valAx>
      <c:spPr>
        <a:noFill/>
        <a:ln>
          <a:noFill/>
        </a:ln>
        <a:effectLst/>
      </c:spPr>
    </c:plotArea>
    <c:legend>
      <c:legendPos val="b"/>
      <c:layout>
        <c:manualLayout>
          <c:xMode val="edge"/>
          <c:yMode val="edge"/>
          <c:x val="0.3013952453149884"/>
          <c:y val="0.7929031351022896"/>
          <c:w val="0.39194568395329077"/>
          <c:h val="0.1131225796398334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w Cen MT" panose="020B0602020104020603" pitchFamily="34" charset="0"/>
              <a:ea typeface="+mn-ea"/>
              <a:cs typeface="+mn-cs"/>
            </a:defRPr>
          </a:pPr>
          <a:endParaRPr lang="id-ID"/>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Tw Cen MT" panose="020B0602020104020603" pitchFamily="34" charset="0"/>
        </a:defRPr>
      </a:pPr>
      <a:endParaRPr lang="id-ID"/>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3634B-BDEF-4B23-823B-8DA17DF17C47}" type="doc">
      <dgm:prSet loTypeId="urn:microsoft.com/office/officeart/2005/8/layout/venn3" loCatId="relationship" qsTypeId="urn:microsoft.com/office/officeart/2005/8/quickstyle/simple1" qsCatId="simple" csTypeId="urn:microsoft.com/office/officeart/2005/8/colors/colorful4" csCatId="colorful" phldr="1"/>
      <dgm:spPr/>
    </dgm:pt>
    <dgm:pt modelId="{1E0A4723-FD05-434B-AB17-7005596F123F}">
      <dgm:prSet phldrT="[Text]" custT="1"/>
      <dgm:spPr/>
      <dgm:t>
        <a:bodyPr/>
        <a:lstStyle/>
        <a:p>
          <a:endParaRPr lang="id-ID" sz="1500" b="1" dirty="0" smtClean="0">
            <a:latin typeface="Segoe UI" panose="020B0502040204020203" pitchFamily="34" charset="0"/>
            <a:cs typeface="Segoe UI" panose="020B0502040204020203" pitchFamily="34" charset="0"/>
          </a:endParaRPr>
        </a:p>
        <a:p>
          <a:r>
            <a:rPr lang="id-ID" sz="1550" b="0" dirty="0" smtClean="0">
              <a:latin typeface="Segoe UI" panose="020B0502040204020203" pitchFamily="34" charset="0"/>
              <a:cs typeface="Segoe UI" panose="020B0502040204020203" pitchFamily="34" charset="0"/>
            </a:rPr>
            <a:t>Keputusan </a:t>
          </a:r>
          <a:r>
            <a:rPr lang="id-ID" sz="1550" b="0" dirty="0" smtClean="0">
              <a:latin typeface="Segoe UI" panose="020B0502040204020203" pitchFamily="34" charset="0"/>
              <a:cs typeface="Segoe UI" panose="020B0502040204020203" pitchFamily="34" charset="0"/>
            </a:rPr>
            <a:t>Kepala Badan Kependudukan dan Keluarga Berencana Nasional Nomor 84/KEP/BI/2020 </a:t>
          </a:r>
          <a:r>
            <a:rPr lang="id-ID" sz="1550" b="0" dirty="0" smtClean="0">
              <a:latin typeface="Segoe UI" panose="020B0502040204020203" pitchFamily="34" charset="0"/>
              <a:cs typeface="Segoe UI" panose="020B0502040204020203" pitchFamily="34" charset="0"/>
            </a:rPr>
            <a:t>tentang </a:t>
          </a:r>
          <a:r>
            <a:rPr lang="id-ID" sz="1550" b="0" dirty="0" smtClean="0">
              <a:latin typeface="Segoe UI" panose="020B0502040204020203" pitchFamily="34" charset="0"/>
              <a:cs typeface="Segoe UI" panose="020B0502040204020203" pitchFamily="34" charset="0"/>
            </a:rPr>
            <a:t>Pemanfaatan DAK </a:t>
          </a:r>
          <a:r>
            <a:rPr lang="id-ID" sz="1550" b="0" dirty="0" smtClean="0">
              <a:latin typeface="Segoe UI" panose="020B0502040204020203" pitchFamily="34" charset="0"/>
              <a:cs typeface="Segoe UI" panose="020B0502040204020203" pitchFamily="34" charset="0"/>
            </a:rPr>
            <a:t>Nonfisik/BOKB </a:t>
          </a:r>
          <a:r>
            <a:rPr lang="id-ID" sz="1550" b="0" dirty="0" smtClean="0">
              <a:latin typeface="Segoe UI" panose="020B0502040204020203" pitchFamily="34" charset="0"/>
              <a:cs typeface="Segoe UI" panose="020B0502040204020203" pitchFamily="34" charset="0"/>
            </a:rPr>
            <a:t>TA 2020 Untuk Pencegahan dan/atau Penanganan Covid-19</a:t>
          </a:r>
          <a:endParaRPr lang="id-ID" sz="1550" b="0" dirty="0">
            <a:latin typeface="Segoe UI" panose="020B0502040204020203" pitchFamily="34" charset="0"/>
            <a:cs typeface="Segoe UI" panose="020B0502040204020203" pitchFamily="34" charset="0"/>
          </a:endParaRPr>
        </a:p>
      </dgm:t>
    </dgm:pt>
    <dgm:pt modelId="{72BFF4C1-5871-4D9E-8FED-A392792FC416}" type="parTrans" cxnId="{70AF5FBE-BC2A-486B-84A5-EFBB70FCE2EA}">
      <dgm:prSet/>
      <dgm:spPr/>
      <dgm:t>
        <a:bodyPr/>
        <a:lstStyle/>
        <a:p>
          <a:endParaRPr lang="id-ID"/>
        </a:p>
      </dgm:t>
    </dgm:pt>
    <dgm:pt modelId="{5C50228A-7D55-4C0A-812C-FC5EE4FDCCFA}" type="sibTrans" cxnId="{70AF5FBE-BC2A-486B-84A5-EFBB70FCE2EA}">
      <dgm:prSet/>
      <dgm:spPr/>
      <dgm:t>
        <a:bodyPr/>
        <a:lstStyle/>
        <a:p>
          <a:endParaRPr lang="id-ID"/>
        </a:p>
      </dgm:t>
    </dgm:pt>
    <dgm:pt modelId="{ED283025-555E-4D1E-AA40-21BC0E64D81E}">
      <dgm:prSet phldrT="[Text]" custT="1"/>
      <dgm:spPr/>
      <dgm:t>
        <a:bodyPr/>
        <a:lstStyle/>
        <a:p>
          <a:r>
            <a:rPr lang="id-ID" sz="1700" dirty="0" smtClean="0">
              <a:latin typeface="Segoe UI" panose="020B0502040204020203" pitchFamily="34" charset="0"/>
              <a:cs typeface="Segoe UI" panose="020B0502040204020203" pitchFamily="34" charset="0"/>
            </a:rPr>
            <a:t>Perluasan dan/atau penambahan menu DAK Nonfisik BOKB TA 2020</a:t>
          </a:r>
          <a:endParaRPr lang="id-ID" sz="1700" dirty="0">
            <a:latin typeface="Segoe UI" panose="020B0502040204020203" pitchFamily="34" charset="0"/>
            <a:cs typeface="Segoe UI" panose="020B0502040204020203" pitchFamily="34" charset="0"/>
          </a:endParaRPr>
        </a:p>
      </dgm:t>
    </dgm:pt>
    <dgm:pt modelId="{C8709BD9-CA55-428E-8A97-D75EE0151E70}" type="parTrans" cxnId="{7B6138A2-05F5-445C-A145-0392AE54AE20}">
      <dgm:prSet/>
      <dgm:spPr/>
      <dgm:t>
        <a:bodyPr/>
        <a:lstStyle/>
        <a:p>
          <a:endParaRPr lang="id-ID"/>
        </a:p>
      </dgm:t>
    </dgm:pt>
    <dgm:pt modelId="{E56F123D-AA2C-4497-8F38-25B981170EED}" type="sibTrans" cxnId="{7B6138A2-05F5-445C-A145-0392AE54AE20}">
      <dgm:prSet/>
      <dgm:spPr/>
      <dgm:t>
        <a:bodyPr/>
        <a:lstStyle/>
        <a:p>
          <a:endParaRPr lang="id-ID"/>
        </a:p>
      </dgm:t>
    </dgm:pt>
    <dgm:pt modelId="{9627222C-B62C-4E4E-A724-9FD820F9CBC1}">
      <dgm:prSet phldrT="[Text]" custT="1"/>
      <dgm:spPr/>
      <dgm:t>
        <a:bodyPr/>
        <a:lstStyle/>
        <a:p>
          <a:r>
            <a:rPr lang="id-ID" sz="1800" dirty="0" smtClean="0">
              <a:latin typeface="Segoe UI" panose="020B0502040204020203" pitchFamily="34" charset="0"/>
              <a:cs typeface="Segoe UI" panose="020B0502040204020203" pitchFamily="34" charset="0"/>
            </a:rPr>
            <a:t>Pemberian honorarium PLKB Non ASN mengacu pada PMK No 78/PMK.02/2019 tentang Standar Biaya Masukan TA 2020</a:t>
          </a:r>
          <a:endParaRPr lang="id-ID" sz="1800" dirty="0">
            <a:latin typeface="Segoe UI" panose="020B0502040204020203" pitchFamily="34" charset="0"/>
            <a:cs typeface="Segoe UI" panose="020B0502040204020203" pitchFamily="34" charset="0"/>
          </a:endParaRPr>
        </a:p>
      </dgm:t>
    </dgm:pt>
    <dgm:pt modelId="{B7F00387-D138-4B6D-A606-059E9312CE1C}" type="parTrans" cxnId="{D382B5E1-87FF-4EF6-A260-A5FC39A20543}">
      <dgm:prSet/>
      <dgm:spPr/>
      <dgm:t>
        <a:bodyPr/>
        <a:lstStyle/>
        <a:p>
          <a:endParaRPr lang="id-ID"/>
        </a:p>
      </dgm:t>
    </dgm:pt>
    <dgm:pt modelId="{074026EE-9F9D-4226-AD4E-CBEC119733D7}" type="sibTrans" cxnId="{D382B5E1-87FF-4EF6-A260-A5FC39A20543}">
      <dgm:prSet/>
      <dgm:spPr/>
      <dgm:t>
        <a:bodyPr/>
        <a:lstStyle/>
        <a:p>
          <a:endParaRPr lang="id-ID"/>
        </a:p>
      </dgm:t>
    </dgm:pt>
    <dgm:pt modelId="{E9627DC1-A7D2-42DC-BCE8-155B1C01ABF1}">
      <dgm:prSet custT="1"/>
      <dgm:spPr/>
      <dgm:t>
        <a:bodyPr/>
        <a:lstStyle/>
        <a:p>
          <a:r>
            <a:rPr lang="id-ID" sz="1550" dirty="0" smtClean="0">
              <a:latin typeface="Segoe UI" panose="020B0502040204020203" pitchFamily="34" charset="0"/>
              <a:cs typeface="Segoe UI" panose="020B0502040204020203" pitchFamily="34" charset="0"/>
            </a:rPr>
            <a:t>Pemberian honorarium Petugas Lapangan KB non ASN dalam rangka memberi Komunikasi, Informasi dan Edukasi (KIE) pencegahan dan/atau penanganan COVID-19</a:t>
          </a:r>
          <a:endParaRPr lang="id-ID" sz="1550" dirty="0">
            <a:latin typeface="Segoe UI" panose="020B0502040204020203" pitchFamily="34" charset="0"/>
            <a:cs typeface="Segoe UI" panose="020B0502040204020203" pitchFamily="34" charset="0"/>
          </a:endParaRPr>
        </a:p>
      </dgm:t>
    </dgm:pt>
    <dgm:pt modelId="{1CDCA6B6-1B0D-4FF7-BD7D-2F2925517143}" type="parTrans" cxnId="{4D0317F9-C31C-41E3-A784-A650ABF8B382}">
      <dgm:prSet/>
      <dgm:spPr/>
      <dgm:t>
        <a:bodyPr/>
        <a:lstStyle/>
        <a:p>
          <a:endParaRPr lang="id-ID"/>
        </a:p>
      </dgm:t>
    </dgm:pt>
    <dgm:pt modelId="{40B52FE2-E0C1-4DED-AA3B-9E34A7B3C959}" type="sibTrans" cxnId="{4D0317F9-C31C-41E3-A784-A650ABF8B382}">
      <dgm:prSet/>
      <dgm:spPr/>
      <dgm:t>
        <a:bodyPr/>
        <a:lstStyle/>
        <a:p>
          <a:endParaRPr lang="id-ID"/>
        </a:p>
      </dgm:t>
    </dgm:pt>
    <dgm:pt modelId="{67B1EA84-8B05-4973-9A47-0519FFC6E644}" type="pres">
      <dgm:prSet presAssocID="{95B3634B-BDEF-4B23-823B-8DA17DF17C47}" presName="Name0" presStyleCnt="0">
        <dgm:presLayoutVars>
          <dgm:dir/>
          <dgm:resizeHandles val="exact"/>
        </dgm:presLayoutVars>
      </dgm:prSet>
      <dgm:spPr/>
    </dgm:pt>
    <dgm:pt modelId="{279CB36C-E88B-4244-8B37-5044402D073D}" type="pres">
      <dgm:prSet presAssocID="{1E0A4723-FD05-434B-AB17-7005596F123F}" presName="Name5" presStyleLbl="vennNode1" presStyleIdx="0" presStyleCnt="4" custLinFactNeighborX="-1942" custLinFactNeighborY="1165">
        <dgm:presLayoutVars>
          <dgm:bulletEnabled val="1"/>
        </dgm:presLayoutVars>
      </dgm:prSet>
      <dgm:spPr/>
      <dgm:t>
        <a:bodyPr/>
        <a:lstStyle/>
        <a:p>
          <a:endParaRPr lang="en-US"/>
        </a:p>
      </dgm:t>
    </dgm:pt>
    <dgm:pt modelId="{5CF17A38-F787-418D-80F3-AE6249D80A5A}" type="pres">
      <dgm:prSet presAssocID="{5C50228A-7D55-4C0A-812C-FC5EE4FDCCFA}" presName="space" presStyleCnt="0"/>
      <dgm:spPr/>
    </dgm:pt>
    <dgm:pt modelId="{5C44AEFF-7768-40FC-BBCC-0598D9C9A0BC}" type="pres">
      <dgm:prSet presAssocID="{ED283025-555E-4D1E-AA40-21BC0E64D81E}" presName="Name5" presStyleLbl="vennNode1" presStyleIdx="1" presStyleCnt="4">
        <dgm:presLayoutVars>
          <dgm:bulletEnabled val="1"/>
        </dgm:presLayoutVars>
      </dgm:prSet>
      <dgm:spPr/>
      <dgm:t>
        <a:bodyPr/>
        <a:lstStyle/>
        <a:p>
          <a:endParaRPr lang="id-ID"/>
        </a:p>
      </dgm:t>
    </dgm:pt>
    <dgm:pt modelId="{A783E440-AF6F-49B6-97CD-EEB6E229183D}" type="pres">
      <dgm:prSet presAssocID="{E56F123D-AA2C-4497-8F38-25B981170EED}" presName="space" presStyleCnt="0"/>
      <dgm:spPr/>
    </dgm:pt>
    <dgm:pt modelId="{57EBDF0D-A196-42E4-ACAE-4AD74F7BA33E}" type="pres">
      <dgm:prSet presAssocID="{E9627DC1-A7D2-42DC-BCE8-155B1C01ABF1}" presName="Name5" presStyleLbl="vennNode1" presStyleIdx="2" presStyleCnt="4">
        <dgm:presLayoutVars>
          <dgm:bulletEnabled val="1"/>
        </dgm:presLayoutVars>
      </dgm:prSet>
      <dgm:spPr/>
      <dgm:t>
        <a:bodyPr/>
        <a:lstStyle/>
        <a:p>
          <a:endParaRPr lang="id-ID"/>
        </a:p>
      </dgm:t>
    </dgm:pt>
    <dgm:pt modelId="{A881B4D2-6903-408D-934A-1DE657E6B1CA}" type="pres">
      <dgm:prSet presAssocID="{40B52FE2-E0C1-4DED-AA3B-9E34A7B3C959}" presName="space" presStyleCnt="0"/>
      <dgm:spPr/>
    </dgm:pt>
    <dgm:pt modelId="{84107009-A901-490A-8A94-BDB77A045F2A}" type="pres">
      <dgm:prSet presAssocID="{9627222C-B62C-4E4E-A724-9FD820F9CBC1}" presName="Name5" presStyleLbl="vennNode1" presStyleIdx="3" presStyleCnt="4">
        <dgm:presLayoutVars>
          <dgm:bulletEnabled val="1"/>
        </dgm:presLayoutVars>
      </dgm:prSet>
      <dgm:spPr/>
      <dgm:t>
        <a:bodyPr/>
        <a:lstStyle/>
        <a:p>
          <a:endParaRPr lang="id-ID"/>
        </a:p>
      </dgm:t>
    </dgm:pt>
  </dgm:ptLst>
  <dgm:cxnLst>
    <dgm:cxn modelId="{7D6F2569-B71A-499D-89D3-CB1211FA5A87}" type="presOf" srcId="{E9627DC1-A7D2-42DC-BCE8-155B1C01ABF1}" destId="{57EBDF0D-A196-42E4-ACAE-4AD74F7BA33E}" srcOrd="0" destOrd="0" presId="urn:microsoft.com/office/officeart/2005/8/layout/venn3"/>
    <dgm:cxn modelId="{AF3DDF96-5583-4186-8432-C6F12B438837}" type="presOf" srcId="{9627222C-B62C-4E4E-A724-9FD820F9CBC1}" destId="{84107009-A901-490A-8A94-BDB77A045F2A}" srcOrd="0" destOrd="0" presId="urn:microsoft.com/office/officeart/2005/8/layout/venn3"/>
    <dgm:cxn modelId="{4D0317F9-C31C-41E3-A784-A650ABF8B382}" srcId="{95B3634B-BDEF-4B23-823B-8DA17DF17C47}" destId="{E9627DC1-A7D2-42DC-BCE8-155B1C01ABF1}" srcOrd="2" destOrd="0" parTransId="{1CDCA6B6-1B0D-4FF7-BD7D-2F2925517143}" sibTransId="{40B52FE2-E0C1-4DED-AA3B-9E34A7B3C959}"/>
    <dgm:cxn modelId="{70AF5FBE-BC2A-486B-84A5-EFBB70FCE2EA}" srcId="{95B3634B-BDEF-4B23-823B-8DA17DF17C47}" destId="{1E0A4723-FD05-434B-AB17-7005596F123F}" srcOrd="0" destOrd="0" parTransId="{72BFF4C1-5871-4D9E-8FED-A392792FC416}" sibTransId="{5C50228A-7D55-4C0A-812C-FC5EE4FDCCFA}"/>
    <dgm:cxn modelId="{EF122CC9-6653-48E2-A9B0-8FA7C19A2103}" type="presOf" srcId="{1E0A4723-FD05-434B-AB17-7005596F123F}" destId="{279CB36C-E88B-4244-8B37-5044402D073D}" srcOrd="0" destOrd="0" presId="urn:microsoft.com/office/officeart/2005/8/layout/venn3"/>
    <dgm:cxn modelId="{81086EC3-AF91-49A1-B9EB-4038CCA1A863}" type="presOf" srcId="{95B3634B-BDEF-4B23-823B-8DA17DF17C47}" destId="{67B1EA84-8B05-4973-9A47-0519FFC6E644}" srcOrd="0" destOrd="0" presId="urn:microsoft.com/office/officeart/2005/8/layout/venn3"/>
    <dgm:cxn modelId="{65A75900-793A-4C9F-80C3-A3772221F653}" type="presOf" srcId="{ED283025-555E-4D1E-AA40-21BC0E64D81E}" destId="{5C44AEFF-7768-40FC-BBCC-0598D9C9A0BC}" srcOrd="0" destOrd="0" presId="urn:microsoft.com/office/officeart/2005/8/layout/venn3"/>
    <dgm:cxn modelId="{D382B5E1-87FF-4EF6-A260-A5FC39A20543}" srcId="{95B3634B-BDEF-4B23-823B-8DA17DF17C47}" destId="{9627222C-B62C-4E4E-A724-9FD820F9CBC1}" srcOrd="3" destOrd="0" parTransId="{B7F00387-D138-4B6D-A606-059E9312CE1C}" sibTransId="{074026EE-9F9D-4226-AD4E-CBEC119733D7}"/>
    <dgm:cxn modelId="{7B6138A2-05F5-445C-A145-0392AE54AE20}" srcId="{95B3634B-BDEF-4B23-823B-8DA17DF17C47}" destId="{ED283025-555E-4D1E-AA40-21BC0E64D81E}" srcOrd="1" destOrd="0" parTransId="{C8709BD9-CA55-428E-8A97-D75EE0151E70}" sibTransId="{E56F123D-AA2C-4497-8F38-25B981170EED}"/>
    <dgm:cxn modelId="{73C6AD97-A621-4299-BDAC-A051AB330D85}" type="presParOf" srcId="{67B1EA84-8B05-4973-9A47-0519FFC6E644}" destId="{279CB36C-E88B-4244-8B37-5044402D073D}" srcOrd="0" destOrd="0" presId="urn:microsoft.com/office/officeart/2005/8/layout/venn3"/>
    <dgm:cxn modelId="{09603BA2-3E96-462D-8636-89D038A8D52E}" type="presParOf" srcId="{67B1EA84-8B05-4973-9A47-0519FFC6E644}" destId="{5CF17A38-F787-418D-80F3-AE6249D80A5A}" srcOrd="1" destOrd="0" presId="urn:microsoft.com/office/officeart/2005/8/layout/venn3"/>
    <dgm:cxn modelId="{C6AC3C78-B2D6-4F7D-9FF1-5C4CB095C2AB}" type="presParOf" srcId="{67B1EA84-8B05-4973-9A47-0519FFC6E644}" destId="{5C44AEFF-7768-40FC-BBCC-0598D9C9A0BC}" srcOrd="2" destOrd="0" presId="urn:microsoft.com/office/officeart/2005/8/layout/venn3"/>
    <dgm:cxn modelId="{A391D574-2833-4543-A9CB-90920CF6D565}" type="presParOf" srcId="{67B1EA84-8B05-4973-9A47-0519FFC6E644}" destId="{A783E440-AF6F-49B6-97CD-EEB6E229183D}" srcOrd="3" destOrd="0" presId="urn:microsoft.com/office/officeart/2005/8/layout/venn3"/>
    <dgm:cxn modelId="{1B735F1B-6F9C-4DC7-9007-1DD805153DAA}" type="presParOf" srcId="{67B1EA84-8B05-4973-9A47-0519FFC6E644}" destId="{57EBDF0D-A196-42E4-ACAE-4AD74F7BA33E}" srcOrd="4" destOrd="0" presId="urn:microsoft.com/office/officeart/2005/8/layout/venn3"/>
    <dgm:cxn modelId="{BFC77808-CC07-4F39-95AE-7A839286FEFF}" type="presParOf" srcId="{67B1EA84-8B05-4973-9A47-0519FFC6E644}" destId="{A881B4D2-6903-408D-934A-1DE657E6B1CA}" srcOrd="5" destOrd="0" presId="urn:microsoft.com/office/officeart/2005/8/layout/venn3"/>
    <dgm:cxn modelId="{2E547E90-FFB0-4CAE-A23D-EBD97EE3B749}" type="presParOf" srcId="{67B1EA84-8B05-4973-9A47-0519FFC6E644}" destId="{84107009-A901-490A-8A94-BDB77A045F2A}"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CB36C-E88B-4244-8B37-5044402D073D}">
      <dsp:nvSpPr>
        <dsp:cNvPr id="0" name=""/>
        <dsp:cNvSpPr/>
      </dsp:nvSpPr>
      <dsp:spPr>
        <a:xfrm>
          <a:off x="0" y="1132384"/>
          <a:ext cx="3461488" cy="346148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497" tIns="19050" rIns="190497" bIns="19050" numCol="1" spcCol="1270" anchor="ctr" anchorCtr="0">
          <a:noAutofit/>
        </a:bodyPr>
        <a:lstStyle/>
        <a:p>
          <a:pPr lvl="0" algn="ctr" defTabSz="666750">
            <a:lnSpc>
              <a:spcPct val="90000"/>
            </a:lnSpc>
            <a:spcBef>
              <a:spcPct val="0"/>
            </a:spcBef>
            <a:spcAft>
              <a:spcPct val="35000"/>
            </a:spcAft>
          </a:pPr>
          <a:endParaRPr lang="id-ID" sz="1500" b="1" kern="1200" dirty="0" smtClean="0">
            <a:latin typeface="Segoe UI" panose="020B0502040204020203" pitchFamily="34" charset="0"/>
            <a:cs typeface="Segoe UI" panose="020B0502040204020203" pitchFamily="34" charset="0"/>
          </a:endParaRPr>
        </a:p>
        <a:p>
          <a:pPr lvl="0" algn="ctr" defTabSz="666750">
            <a:lnSpc>
              <a:spcPct val="90000"/>
            </a:lnSpc>
            <a:spcBef>
              <a:spcPct val="0"/>
            </a:spcBef>
            <a:spcAft>
              <a:spcPct val="35000"/>
            </a:spcAft>
          </a:pPr>
          <a:r>
            <a:rPr lang="id-ID" sz="1550" b="0" kern="1200" dirty="0" smtClean="0">
              <a:latin typeface="Segoe UI" panose="020B0502040204020203" pitchFamily="34" charset="0"/>
              <a:cs typeface="Segoe UI" panose="020B0502040204020203" pitchFamily="34" charset="0"/>
            </a:rPr>
            <a:t>Keputusan </a:t>
          </a:r>
          <a:r>
            <a:rPr lang="id-ID" sz="1550" b="0" kern="1200" dirty="0" smtClean="0">
              <a:latin typeface="Segoe UI" panose="020B0502040204020203" pitchFamily="34" charset="0"/>
              <a:cs typeface="Segoe UI" panose="020B0502040204020203" pitchFamily="34" charset="0"/>
            </a:rPr>
            <a:t>Kepala Badan Kependudukan dan Keluarga Berencana Nasional Nomor 84/KEP/BI/2020 </a:t>
          </a:r>
          <a:r>
            <a:rPr lang="id-ID" sz="1550" b="0" kern="1200" dirty="0" smtClean="0">
              <a:latin typeface="Segoe UI" panose="020B0502040204020203" pitchFamily="34" charset="0"/>
              <a:cs typeface="Segoe UI" panose="020B0502040204020203" pitchFamily="34" charset="0"/>
            </a:rPr>
            <a:t>tentang </a:t>
          </a:r>
          <a:r>
            <a:rPr lang="id-ID" sz="1550" b="0" kern="1200" dirty="0" smtClean="0">
              <a:latin typeface="Segoe UI" panose="020B0502040204020203" pitchFamily="34" charset="0"/>
              <a:cs typeface="Segoe UI" panose="020B0502040204020203" pitchFamily="34" charset="0"/>
            </a:rPr>
            <a:t>Pemanfaatan DAK </a:t>
          </a:r>
          <a:r>
            <a:rPr lang="id-ID" sz="1550" b="0" kern="1200" dirty="0" smtClean="0">
              <a:latin typeface="Segoe UI" panose="020B0502040204020203" pitchFamily="34" charset="0"/>
              <a:cs typeface="Segoe UI" panose="020B0502040204020203" pitchFamily="34" charset="0"/>
            </a:rPr>
            <a:t>Nonfisik/BOKB </a:t>
          </a:r>
          <a:r>
            <a:rPr lang="id-ID" sz="1550" b="0" kern="1200" dirty="0" smtClean="0">
              <a:latin typeface="Segoe UI" panose="020B0502040204020203" pitchFamily="34" charset="0"/>
              <a:cs typeface="Segoe UI" panose="020B0502040204020203" pitchFamily="34" charset="0"/>
            </a:rPr>
            <a:t>TA 2020 Untuk Pencegahan dan/atau Penanganan Covid-19</a:t>
          </a:r>
          <a:endParaRPr lang="id-ID" sz="1550" b="0" kern="1200" dirty="0">
            <a:latin typeface="Segoe UI" panose="020B0502040204020203" pitchFamily="34" charset="0"/>
            <a:cs typeface="Segoe UI" panose="020B0502040204020203" pitchFamily="34" charset="0"/>
          </a:endParaRPr>
        </a:p>
      </dsp:txBody>
      <dsp:txXfrm>
        <a:off x="506923" y="1639307"/>
        <a:ext cx="2447642" cy="2447642"/>
      </dsp:txXfrm>
    </dsp:sp>
    <dsp:sp modelId="{5C44AEFF-7768-40FC-BBCC-0598D9C9A0BC}">
      <dsp:nvSpPr>
        <dsp:cNvPr id="0" name=""/>
        <dsp:cNvSpPr/>
      </dsp:nvSpPr>
      <dsp:spPr>
        <a:xfrm>
          <a:off x="2772641" y="1092058"/>
          <a:ext cx="3461488" cy="3461488"/>
        </a:xfrm>
        <a:prstGeom prst="ellipse">
          <a:avLst/>
        </a:prstGeom>
        <a:solidFill>
          <a:schemeClr val="accent4">
            <a:alpha val="50000"/>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497" tIns="21590" rIns="190497" bIns="21590" numCol="1" spcCol="1270" anchor="ctr" anchorCtr="0">
          <a:noAutofit/>
        </a:bodyPr>
        <a:lstStyle/>
        <a:p>
          <a:pPr lvl="0" algn="ctr" defTabSz="755650">
            <a:lnSpc>
              <a:spcPct val="90000"/>
            </a:lnSpc>
            <a:spcBef>
              <a:spcPct val="0"/>
            </a:spcBef>
            <a:spcAft>
              <a:spcPct val="35000"/>
            </a:spcAft>
          </a:pPr>
          <a:r>
            <a:rPr lang="id-ID" sz="1700" kern="1200" dirty="0" smtClean="0">
              <a:latin typeface="Segoe UI" panose="020B0502040204020203" pitchFamily="34" charset="0"/>
              <a:cs typeface="Segoe UI" panose="020B0502040204020203" pitchFamily="34" charset="0"/>
            </a:rPr>
            <a:t>Perluasan dan/atau penambahan menu DAK Nonfisik BOKB TA 2020</a:t>
          </a:r>
          <a:endParaRPr lang="id-ID" sz="1700" kern="1200" dirty="0">
            <a:latin typeface="Segoe UI" panose="020B0502040204020203" pitchFamily="34" charset="0"/>
            <a:cs typeface="Segoe UI" panose="020B0502040204020203" pitchFamily="34" charset="0"/>
          </a:endParaRPr>
        </a:p>
      </dsp:txBody>
      <dsp:txXfrm>
        <a:off x="3279564" y="1598981"/>
        <a:ext cx="2447642" cy="2447642"/>
      </dsp:txXfrm>
    </dsp:sp>
    <dsp:sp modelId="{57EBDF0D-A196-42E4-ACAE-4AD74F7BA33E}">
      <dsp:nvSpPr>
        <dsp:cNvPr id="0" name=""/>
        <dsp:cNvSpPr/>
      </dsp:nvSpPr>
      <dsp:spPr>
        <a:xfrm>
          <a:off x="5541832" y="1092058"/>
          <a:ext cx="3461488" cy="3461488"/>
        </a:xfrm>
        <a:prstGeom prst="ellipse">
          <a:avLst/>
        </a:prstGeom>
        <a:solidFill>
          <a:schemeClr val="accent4">
            <a:alpha val="50000"/>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497" tIns="20320" rIns="190497" bIns="20320" numCol="1" spcCol="1270" anchor="ctr" anchorCtr="0">
          <a:noAutofit/>
        </a:bodyPr>
        <a:lstStyle/>
        <a:p>
          <a:pPr lvl="0" algn="ctr" defTabSz="688975">
            <a:lnSpc>
              <a:spcPct val="90000"/>
            </a:lnSpc>
            <a:spcBef>
              <a:spcPct val="0"/>
            </a:spcBef>
            <a:spcAft>
              <a:spcPct val="35000"/>
            </a:spcAft>
          </a:pPr>
          <a:r>
            <a:rPr lang="id-ID" sz="1550" kern="1200" dirty="0" smtClean="0">
              <a:latin typeface="Segoe UI" panose="020B0502040204020203" pitchFamily="34" charset="0"/>
              <a:cs typeface="Segoe UI" panose="020B0502040204020203" pitchFamily="34" charset="0"/>
            </a:rPr>
            <a:t>Pemberian honorarium Petugas Lapangan KB non ASN dalam rangka memberi Komunikasi, Informasi dan Edukasi (KIE) pencegahan dan/atau penanganan COVID-19</a:t>
          </a:r>
          <a:endParaRPr lang="id-ID" sz="1550" kern="1200" dirty="0">
            <a:latin typeface="Segoe UI" panose="020B0502040204020203" pitchFamily="34" charset="0"/>
            <a:cs typeface="Segoe UI" panose="020B0502040204020203" pitchFamily="34" charset="0"/>
          </a:endParaRPr>
        </a:p>
      </dsp:txBody>
      <dsp:txXfrm>
        <a:off x="6048755" y="1598981"/>
        <a:ext cx="2447642" cy="2447642"/>
      </dsp:txXfrm>
    </dsp:sp>
    <dsp:sp modelId="{84107009-A901-490A-8A94-BDB77A045F2A}">
      <dsp:nvSpPr>
        <dsp:cNvPr id="0" name=""/>
        <dsp:cNvSpPr/>
      </dsp:nvSpPr>
      <dsp:spPr>
        <a:xfrm>
          <a:off x="8311023" y="1092058"/>
          <a:ext cx="3461488" cy="3461488"/>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497" tIns="22860" rIns="190497" bIns="22860" numCol="1" spcCol="1270" anchor="ctr" anchorCtr="0">
          <a:noAutofit/>
        </a:bodyPr>
        <a:lstStyle/>
        <a:p>
          <a:pPr lvl="0" algn="ctr" defTabSz="800100">
            <a:lnSpc>
              <a:spcPct val="90000"/>
            </a:lnSpc>
            <a:spcBef>
              <a:spcPct val="0"/>
            </a:spcBef>
            <a:spcAft>
              <a:spcPct val="35000"/>
            </a:spcAft>
          </a:pPr>
          <a:r>
            <a:rPr lang="id-ID" sz="1800" kern="1200" dirty="0" smtClean="0">
              <a:latin typeface="Segoe UI" panose="020B0502040204020203" pitchFamily="34" charset="0"/>
              <a:cs typeface="Segoe UI" panose="020B0502040204020203" pitchFamily="34" charset="0"/>
            </a:rPr>
            <a:t>Pemberian honorarium PLKB Non ASN mengacu pada PMK No 78/PMK.02/2019 tentang Standar Biaya Masukan TA 2020</a:t>
          </a:r>
          <a:endParaRPr lang="id-ID" sz="1800" kern="1200" dirty="0">
            <a:latin typeface="Segoe UI" panose="020B0502040204020203" pitchFamily="34" charset="0"/>
            <a:cs typeface="Segoe UI" panose="020B0502040204020203" pitchFamily="34" charset="0"/>
          </a:endParaRPr>
        </a:p>
      </dsp:txBody>
      <dsp:txXfrm>
        <a:off x="8817946" y="1598981"/>
        <a:ext cx="2447642" cy="244764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27D3B7-9F7B-4231-AE18-33AAF53DCCE4}" type="datetimeFigureOut">
              <a:rPr lang="id-ID" smtClean="0"/>
              <a:t>28/05/2020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4ECE4-CEC6-4402-951B-706C8A2AF22E}" type="slidenum">
              <a:rPr lang="id-ID" smtClean="0"/>
              <a:t>‹#›</a:t>
            </a:fld>
            <a:endParaRPr lang="id-ID"/>
          </a:p>
        </p:txBody>
      </p:sp>
    </p:spTree>
    <p:extLst>
      <p:ext uri="{BB962C8B-B14F-4D97-AF65-F5344CB8AC3E}">
        <p14:creationId xmlns:p14="http://schemas.microsoft.com/office/powerpoint/2010/main" val="362177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51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F26CDA06-7573-4CA7-9B36-75DC6EA01093}" type="datetimeFigureOut">
              <a:rPr lang="id-ID" smtClean="0"/>
              <a:t>28/05/2020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A9382EB-D317-47AC-91AF-1BA0C9B6E61D}" type="slidenum">
              <a:rPr lang="id-ID" smtClean="0"/>
              <a:t>‹#›</a:t>
            </a:fld>
            <a:endParaRPr lang="id-ID"/>
          </a:p>
        </p:txBody>
      </p:sp>
    </p:spTree>
    <p:extLst>
      <p:ext uri="{BB962C8B-B14F-4D97-AF65-F5344CB8AC3E}">
        <p14:creationId xmlns:p14="http://schemas.microsoft.com/office/powerpoint/2010/main" val="37709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26CDA06-7573-4CA7-9B36-75DC6EA01093}" type="datetimeFigureOut">
              <a:rPr lang="id-ID" smtClean="0"/>
              <a:t>28/05/2020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A9382EB-D317-47AC-91AF-1BA0C9B6E61D}" type="slidenum">
              <a:rPr lang="id-ID" smtClean="0"/>
              <a:t>‹#›</a:t>
            </a:fld>
            <a:endParaRPr lang="id-ID"/>
          </a:p>
        </p:txBody>
      </p:sp>
    </p:spTree>
    <p:extLst>
      <p:ext uri="{BB962C8B-B14F-4D97-AF65-F5344CB8AC3E}">
        <p14:creationId xmlns:p14="http://schemas.microsoft.com/office/powerpoint/2010/main" val="380076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26CDA06-7573-4CA7-9B36-75DC6EA01093}" type="datetimeFigureOut">
              <a:rPr lang="id-ID" smtClean="0"/>
              <a:t>28/05/2020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A9382EB-D317-47AC-91AF-1BA0C9B6E61D}" type="slidenum">
              <a:rPr lang="id-ID" smtClean="0"/>
              <a:t>‹#›</a:t>
            </a:fld>
            <a:endParaRPr lang="id-ID"/>
          </a:p>
        </p:txBody>
      </p:sp>
    </p:spTree>
    <p:extLst>
      <p:ext uri="{BB962C8B-B14F-4D97-AF65-F5344CB8AC3E}">
        <p14:creationId xmlns:p14="http://schemas.microsoft.com/office/powerpoint/2010/main" val="16597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ubtitle" type="title">
  <p:cSld name="Title and subtitle">
    <p:bg>
      <p:bgRef idx="1001">
        <a:schemeClr val="bg1"/>
      </p:bgRef>
    </p:bg>
    <p:spTree>
      <p:nvGrpSpPr>
        <p:cNvPr id="1" name="Shape 9"/>
        <p:cNvGrpSpPr/>
        <p:nvPr/>
      </p:nvGrpSpPr>
      <p:grpSpPr>
        <a:xfrm>
          <a:off x="0" y="0"/>
          <a:ext cx="0" cy="0"/>
          <a:chOff x="0" y="0"/>
          <a:chExt cx="0" cy="0"/>
        </a:xfrm>
      </p:grpSpPr>
      <p:sp>
        <p:nvSpPr>
          <p:cNvPr id="10" name="Google Shape;10;p2"/>
          <p:cNvSpPr/>
          <p:nvPr/>
        </p:nvSpPr>
        <p:spPr>
          <a:xfrm rot="-5400000">
            <a:off x="2660562" y="-2679743"/>
            <a:ext cx="6870865" cy="12217488"/>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flipH="1">
            <a:off x="7419433" y="4114894"/>
            <a:ext cx="4785304" cy="2749540"/>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2455851" y="863163"/>
            <a:ext cx="28191" cy="59448"/>
          </a:xfrm>
          <a:custGeom>
            <a:avLst/>
            <a:gdLst/>
            <a:ahLst/>
            <a:cxnLst/>
            <a:rect l="l" t="t" r="r" b="b"/>
            <a:pathLst>
              <a:path w="348" h="589" extrusionOk="0">
                <a:moveTo>
                  <a:pt x="348" y="588"/>
                </a:moveTo>
                <a:lnTo>
                  <a:pt x="1" y="0"/>
                </a:lnTo>
                <a:close/>
              </a:path>
            </a:pathLst>
          </a:custGeom>
          <a:solidFill>
            <a:srgbClr val="E9AA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txBox="1">
            <a:spLocks noGrp="1"/>
          </p:cNvSpPr>
          <p:nvPr>
            <p:ph type="ctrTitle"/>
          </p:nvPr>
        </p:nvSpPr>
        <p:spPr>
          <a:xfrm>
            <a:off x="6619132" y="1820500"/>
            <a:ext cx="2067200" cy="190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E2A47"/>
              </a:buClr>
              <a:buSzPts val="1800"/>
              <a:buFont typeface="Cabin"/>
              <a:buNone/>
              <a:defRPr sz="2400">
                <a:solidFill>
                  <a:srgbClr val="0E2A47"/>
                </a:solidFill>
                <a:latin typeface="Cabin"/>
                <a:ea typeface="Cabin"/>
                <a:cs typeface="Cabin"/>
                <a:sym typeface="Cabin"/>
              </a:defRPr>
            </a:lvl1pPr>
            <a:lvl2pPr lvl="1" algn="ctr" rtl="0">
              <a:spcBef>
                <a:spcPts val="0"/>
              </a:spcBef>
              <a:spcAft>
                <a:spcPts val="0"/>
              </a:spcAft>
              <a:buClr>
                <a:srgbClr val="314256"/>
              </a:buClr>
              <a:buSzPts val="6000"/>
              <a:buNone/>
              <a:defRPr sz="8000">
                <a:solidFill>
                  <a:srgbClr val="314256"/>
                </a:solidFill>
              </a:defRPr>
            </a:lvl2pPr>
            <a:lvl3pPr lvl="2" algn="ctr" rtl="0">
              <a:spcBef>
                <a:spcPts val="0"/>
              </a:spcBef>
              <a:spcAft>
                <a:spcPts val="0"/>
              </a:spcAft>
              <a:buClr>
                <a:srgbClr val="314256"/>
              </a:buClr>
              <a:buSzPts val="6000"/>
              <a:buNone/>
              <a:defRPr sz="8000">
                <a:solidFill>
                  <a:srgbClr val="314256"/>
                </a:solidFill>
              </a:defRPr>
            </a:lvl3pPr>
            <a:lvl4pPr lvl="3" algn="ctr" rtl="0">
              <a:spcBef>
                <a:spcPts val="0"/>
              </a:spcBef>
              <a:spcAft>
                <a:spcPts val="0"/>
              </a:spcAft>
              <a:buClr>
                <a:srgbClr val="314256"/>
              </a:buClr>
              <a:buSzPts val="6000"/>
              <a:buNone/>
              <a:defRPr sz="8000">
                <a:solidFill>
                  <a:srgbClr val="314256"/>
                </a:solidFill>
              </a:defRPr>
            </a:lvl4pPr>
            <a:lvl5pPr lvl="4" algn="ctr" rtl="0">
              <a:spcBef>
                <a:spcPts val="0"/>
              </a:spcBef>
              <a:spcAft>
                <a:spcPts val="0"/>
              </a:spcAft>
              <a:buClr>
                <a:srgbClr val="314256"/>
              </a:buClr>
              <a:buSzPts val="6000"/>
              <a:buNone/>
              <a:defRPr sz="8000">
                <a:solidFill>
                  <a:srgbClr val="314256"/>
                </a:solidFill>
              </a:defRPr>
            </a:lvl5pPr>
            <a:lvl6pPr lvl="5" algn="ctr" rtl="0">
              <a:spcBef>
                <a:spcPts val="0"/>
              </a:spcBef>
              <a:spcAft>
                <a:spcPts val="0"/>
              </a:spcAft>
              <a:buClr>
                <a:srgbClr val="314256"/>
              </a:buClr>
              <a:buSzPts val="6000"/>
              <a:buNone/>
              <a:defRPr sz="8000">
                <a:solidFill>
                  <a:srgbClr val="314256"/>
                </a:solidFill>
              </a:defRPr>
            </a:lvl6pPr>
            <a:lvl7pPr lvl="6" algn="ctr" rtl="0">
              <a:spcBef>
                <a:spcPts val="0"/>
              </a:spcBef>
              <a:spcAft>
                <a:spcPts val="0"/>
              </a:spcAft>
              <a:buClr>
                <a:srgbClr val="314256"/>
              </a:buClr>
              <a:buSzPts val="6000"/>
              <a:buNone/>
              <a:defRPr sz="8000">
                <a:solidFill>
                  <a:srgbClr val="314256"/>
                </a:solidFill>
              </a:defRPr>
            </a:lvl7pPr>
            <a:lvl8pPr lvl="7" algn="ctr" rtl="0">
              <a:spcBef>
                <a:spcPts val="0"/>
              </a:spcBef>
              <a:spcAft>
                <a:spcPts val="0"/>
              </a:spcAft>
              <a:buClr>
                <a:srgbClr val="314256"/>
              </a:buClr>
              <a:buSzPts val="6000"/>
              <a:buNone/>
              <a:defRPr sz="8000">
                <a:solidFill>
                  <a:srgbClr val="314256"/>
                </a:solidFill>
              </a:defRPr>
            </a:lvl8pPr>
            <a:lvl9pPr lvl="8" algn="ctr" rtl="0">
              <a:spcBef>
                <a:spcPts val="0"/>
              </a:spcBef>
              <a:spcAft>
                <a:spcPts val="0"/>
              </a:spcAft>
              <a:buClr>
                <a:srgbClr val="314256"/>
              </a:buClr>
              <a:buSzPts val="6000"/>
              <a:buNone/>
              <a:defRPr sz="8000">
                <a:solidFill>
                  <a:srgbClr val="314256"/>
                </a:solidFill>
              </a:defRPr>
            </a:lvl9pPr>
          </a:lstStyle>
          <a:p>
            <a:endParaRPr/>
          </a:p>
        </p:txBody>
      </p:sp>
      <p:sp>
        <p:nvSpPr>
          <p:cNvPr id="14" name="Google Shape;14;p2"/>
          <p:cNvSpPr/>
          <p:nvPr/>
        </p:nvSpPr>
        <p:spPr>
          <a:xfrm rot="10800000">
            <a:off x="7877909" y="5349113"/>
            <a:ext cx="4326825" cy="1515320"/>
          </a:xfrm>
          <a:custGeom>
            <a:avLst/>
            <a:gdLst/>
            <a:ahLst/>
            <a:cxnLst/>
            <a:rect l="l" t="t" r="r" b="b"/>
            <a:pathLst>
              <a:path w="99597" h="36908" extrusionOk="0">
                <a:moveTo>
                  <a:pt x="0" y="0"/>
                </a:moveTo>
                <a:lnTo>
                  <a:pt x="0" y="36907"/>
                </a:lnTo>
                <a:lnTo>
                  <a:pt x="99596" y="11"/>
                </a:lnTo>
                <a:lnTo>
                  <a:pt x="0" y="0"/>
                </a:lnTo>
                <a:close/>
              </a:path>
            </a:pathLst>
          </a:custGeom>
          <a:solidFill>
            <a:srgbClr val="31425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15" name="Google Shape;15;p2"/>
          <p:cNvSpPr/>
          <p:nvPr/>
        </p:nvSpPr>
        <p:spPr>
          <a:xfrm rot="10800000">
            <a:off x="7877909" y="5694811"/>
            <a:ext cx="4326825" cy="1169623"/>
          </a:xfrm>
          <a:custGeom>
            <a:avLst/>
            <a:gdLst/>
            <a:ahLst/>
            <a:cxnLst/>
            <a:rect l="l" t="t" r="r" b="b"/>
            <a:pathLst>
              <a:path w="99597" h="28488" extrusionOk="0">
                <a:moveTo>
                  <a:pt x="0" y="1"/>
                </a:moveTo>
                <a:lnTo>
                  <a:pt x="0" y="28488"/>
                </a:lnTo>
                <a:lnTo>
                  <a:pt x="99596" y="1"/>
                </a:lnTo>
                <a:close/>
              </a:path>
            </a:pathLst>
          </a:custGeom>
          <a:solidFill>
            <a:srgbClr val="3E51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flipH="1">
            <a:off x="-12805" y="0"/>
            <a:ext cx="5946605" cy="3461691"/>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47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2720" y="1"/>
            <a:ext cx="3769083" cy="3463569"/>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18" name="Google Shape;18;p2"/>
          <p:cNvSpPr/>
          <p:nvPr/>
        </p:nvSpPr>
        <p:spPr>
          <a:xfrm>
            <a:off x="-12720" y="0"/>
            <a:ext cx="2928816" cy="3414952"/>
          </a:xfrm>
          <a:custGeom>
            <a:avLst/>
            <a:gdLst/>
            <a:ahLst/>
            <a:cxnLst/>
            <a:rect l="l" t="t" r="r" b="b"/>
            <a:pathLst>
              <a:path w="99597" h="28488" extrusionOk="0">
                <a:moveTo>
                  <a:pt x="0" y="1"/>
                </a:moveTo>
                <a:lnTo>
                  <a:pt x="0" y="28488"/>
                </a:lnTo>
                <a:lnTo>
                  <a:pt x="99596" y="1"/>
                </a:lnTo>
                <a:close/>
              </a:path>
            </a:pathLst>
          </a:custGeom>
          <a:solidFill>
            <a:srgbClr val="E9AA1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19" name="Google Shape;19;p2"/>
          <p:cNvSpPr txBox="1">
            <a:spLocks noGrp="1"/>
          </p:cNvSpPr>
          <p:nvPr>
            <p:ph type="ctrTitle" idx="2"/>
          </p:nvPr>
        </p:nvSpPr>
        <p:spPr>
          <a:xfrm>
            <a:off x="6619135" y="3913167"/>
            <a:ext cx="3264800" cy="596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99999"/>
              </a:buClr>
              <a:buSzPts val="1200"/>
              <a:buFont typeface="Cabin"/>
              <a:buNone/>
              <a:defRPr sz="1600" b="0">
                <a:solidFill>
                  <a:srgbClr val="999999"/>
                </a:solidFill>
                <a:latin typeface="Cabin"/>
                <a:ea typeface="Cabin"/>
                <a:cs typeface="Cabin"/>
                <a:sym typeface="Cabin"/>
              </a:defRPr>
            </a:lvl1pPr>
            <a:lvl2pPr lvl="1" algn="r" rtl="0">
              <a:spcBef>
                <a:spcPts val="0"/>
              </a:spcBef>
              <a:spcAft>
                <a:spcPts val="0"/>
              </a:spcAft>
              <a:buClr>
                <a:srgbClr val="314256"/>
              </a:buClr>
              <a:buSzPts val="1200"/>
              <a:buNone/>
              <a:defRPr sz="1600">
                <a:solidFill>
                  <a:srgbClr val="314256"/>
                </a:solidFill>
              </a:defRPr>
            </a:lvl2pPr>
            <a:lvl3pPr lvl="2" algn="r" rtl="0">
              <a:spcBef>
                <a:spcPts val="0"/>
              </a:spcBef>
              <a:spcAft>
                <a:spcPts val="0"/>
              </a:spcAft>
              <a:buClr>
                <a:srgbClr val="314256"/>
              </a:buClr>
              <a:buSzPts val="1200"/>
              <a:buNone/>
              <a:defRPr sz="1600">
                <a:solidFill>
                  <a:srgbClr val="314256"/>
                </a:solidFill>
              </a:defRPr>
            </a:lvl3pPr>
            <a:lvl4pPr lvl="3" algn="r" rtl="0">
              <a:spcBef>
                <a:spcPts val="0"/>
              </a:spcBef>
              <a:spcAft>
                <a:spcPts val="0"/>
              </a:spcAft>
              <a:buClr>
                <a:srgbClr val="314256"/>
              </a:buClr>
              <a:buSzPts val="1200"/>
              <a:buNone/>
              <a:defRPr sz="1600">
                <a:solidFill>
                  <a:srgbClr val="314256"/>
                </a:solidFill>
              </a:defRPr>
            </a:lvl4pPr>
            <a:lvl5pPr lvl="4" algn="r" rtl="0">
              <a:spcBef>
                <a:spcPts val="0"/>
              </a:spcBef>
              <a:spcAft>
                <a:spcPts val="0"/>
              </a:spcAft>
              <a:buClr>
                <a:srgbClr val="314256"/>
              </a:buClr>
              <a:buSzPts val="1200"/>
              <a:buNone/>
              <a:defRPr sz="1600">
                <a:solidFill>
                  <a:srgbClr val="314256"/>
                </a:solidFill>
              </a:defRPr>
            </a:lvl5pPr>
            <a:lvl6pPr lvl="5" algn="r" rtl="0">
              <a:spcBef>
                <a:spcPts val="0"/>
              </a:spcBef>
              <a:spcAft>
                <a:spcPts val="0"/>
              </a:spcAft>
              <a:buClr>
                <a:srgbClr val="314256"/>
              </a:buClr>
              <a:buSzPts val="1200"/>
              <a:buNone/>
              <a:defRPr sz="1600">
                <a:solidFill>
                  <a:srgbClr val="314256"/>
                </a:solidFill>
              </a:defRPr>
            </a:lvl6pPr>
            <a:lvl7pPr lvl="6" algn="r" rtl="0">
              <a:spcBef>
                <a:spcPts val="0"/>
              </a:spcBef>
              <a:spcAft>
                <a:spcPts val="0"/>
              </a:spcAft>
              <a:buClr>
                <a:srgbClr val="314256"/>
              </a:buClr>
              <a:buSzPts val="1200"/>
              <a:buNone/>
              <a:defRPr sz="1600">
                <a:solidFill>
                  <a:srgbClr val="314256"/>
                </a:solidFill>
              </a:defRPr>
            </a:lvl7pPr>
            <a:lvl8pPr lvl="7" algn="r" rtl="0">
              <a:spcBef>
                <a:spcPts val="0"/>
              </a:spcBef>
              <a:spcAft>
                <a:spcPts val="0"/>
              </a:spcAft>
              <a:buClr>
                <a:srgbClr val="314256"/>
              </a:buClr>
              <a:buSzPts val="1200"/>
              <a:buNone/>
              <a:defRPr sz="1600">
                <a:solidFill>
                  <a:srgbClr val="314256"/>
                </a:solidFill>
              </a:defRPr>
            </a:lvl8pPr>
            <a:lvl9pPr lvl="8" algn="r" rtl="0">
              <a:spcBef>
                <a:spcPts val="0"/>
              </a:spcBef>
              <a:spcAft>
                <a:spcPts val="0"/>
              </a:spcAft>
              <a:buClr>
                <a:srgbClr val="314256"/>
              </a:buClr>
              <a:buSzPts val="1200"/>
              <a:buNone/>
              <a:defRPr sz="1600">
                <a:solidFill>
                  <a:srgbClr val="314256"/>
                </a:solidFill>
              </a:defRPr>
            </a:lvl9pPr>
          </a:lstStyle>
          <a:p>
            <a:endParaRPr/>
          </a:p>
        </p:txBody>
      </p:sp>
    </p:spTree>
    <p:extLst>
      <p:ext uri="{BB962C8B-B14F-4D97-AF65-F5344CB8AC3E}">
        <p14:creationId xmlns:p14="http://schemas.microsoft.com/office/powerpoint/2010/main" val="19311374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Ref idx="1002">
        <a:schemeClr val="bg2"/>
      </p:bgRef>
    </p:bg>
    <p:spTree>
      <p:nvGrpSpPr>
        <p:cNvPr id="1" name="Shape 78"/>
        <p:cNvGrpSpPr/>
        <p:nvPr/>
      </p:nvGrpSpPr>
      <p:grpSpPr>
        <a:xfrm>
          <a:off x="0" y="0"/>
          <a:ext cx="0" cy="0"/>
          <a:chOff x="0" y="0"/>
          <a:chExt cx="0" cy="0"/>
        </a:xfrm>
      </p:grpSpPr>
      <p:sp>
        <p:nvSpPr>
          <p:cNvPr id="79" name="Google Shape;79;p11"/>
          <p:cNvSpPr/>
          <p:nvPr/>
        </p:nvSpPr>
        <p:spPr>
          <a:xfrm>
            <a:off x="9808488" y="6755100"/>
            <a:ext cx="11916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11"/>
          <p:cNvSpPr/>
          <p:nvPr/>
        </p:nvSpPr>
        <p:spPr>
          <a:xfrm>
            <a:off x="11000416" y="6755100"/>
            <a:ext cx="11916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11"/>
          <p:cNvSpPr/>
          <p:nvPr/>
        </p:nvSpPr>
        <p:spPr>
          <a:xfrm>
            <a:off x="0" y="6755100"/>
            <a:ext cx="1191600" cy="10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11"/>
          <p:cNvSpPr/>
          <p:nvPr/>
        </p:nvSpPr>
        <p:spPr>
          <a:xfrm>
            <a:off x="1191613" y="6755100"/>
            <a:ext cx="86168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11"/>
          <p:cNvSpPr txBox="1">
            <a:spLocks noGrp="1"/>
          </p:cNvSpPr>
          <p:nvPr>
            <p:ph type="sldNum" idx="12"/>
          </p:nvPr>
        </p:nvSpPr>
        <p:spPr>
          <a:xfrm>
            <a:off x="11307433" y="6364177"/>
            <a:ext cx="731600" cy="4179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1514886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26CDA06-7573-4CA7-9B36-75DC6EA01093}" type="datetimeFigureOut">
              <a:rPr lang="id-ID" smtClean="0"/>
              <a:t>28/05/2020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A9382EB-D317-47AC-91AF-1BA0C9B6E61D}" type="slidenum">
              <a:rPr lang="id-ID" smtClean="0"/>
              <a:t>‹#›</a:t>
            </a:fld>
            <a:endParaRPr lang="id-ID"/>
          </a:p>
        </p:txBody>
      </p:sp>
    </p:spTree>
    <p:extLst>
      <p:ext uri="{BB962C8B-B14F-4D97-AF65-F5344CB8AC3E}">
        <p14:creationId xmlns:p14="http://schemas.microsoft.com/office/powerpoint/2010/main" val="318315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CDA06-7573-4CA7-9B36-75DC6EA01093}" type="datetimeFigureOut">
              <a:rPr lang="id-ID" smtClean="0"/>
              <a:t>28/05/2020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A9382EB-D317-47AC-91AF-1BA0C9B6E61D}" type="slidenum">
              <a:rPr lang="id-ID" smtClean="0"/>
              <a:t>‹#›</a:t>
            </a:fld>
            <a:endParaRPr lang="id-ID"/>
          </a:p>
        </p:txBody>
      </p:sp>
    </p:spTree>
    <p:extLst>
      <p:ext uri="{BB962C8B-B14F-4D97-AF65-F5344CB8AC3E}">
        <p14:creationId xmlns:p14="http://schemas.microsoft.com/office/powerpoint/2010/main" val="1376254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F26CDA06-7573-4CA7-9B36-75DC6EA01093}" type="datetimeFigureOut">
              <a:rPr lang="id-ID" smtClean="0"/>
              <a:t>28/05/2020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A9382EB-D317-47AC-91AF-1BA0C9B6E61D}" type="slidenum">
              <a:rPr lang="id-ID" smtClean="0"/>
              <a:t>‹#›</a:t>
            </a:fld>
            <a:endParaRPr lang="id-ID"/>
          </a:p>
        </p:txBody>
      </p:sp>
    </p:spTree>
    <p:extLst>
      <p:ext uri="{BB962C8B-B14F-4D97-AF65-F5344CB8AC3E}">
        <p14:creationId xmlns:p14="http://schemas.microsoft.com/office/powerpoint/2010/main" val="342328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F26CDA06-7573-4CA7-9B36-75DC6EA01093}" type="datetimeFigureOut">
              <a:rPr lang="id-ID" smtClean="0"/>
              <a:t>28/05/2020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A9382EB-D317-47AC-91AF-1BA0C9B6E61D}" type="slidenum">
              <a:rPr lang="id-ID" smtClean="0"/>
              <a:t>‹#›</a:t>
            </a:fld>
            <a:endParaRPr lang="id-ID"/>
          </a:p>
        </p:txBody>
      </p:sp>
    </p:spTree>
    <p:extLst>
      <p:ext uri="{BB962C8B-B14F-4D97-AF65-F5344CB8AC3E}">
        <p14:creationId xmlns:p14="http://schemas.microsoft.com/office/powerpoint/2010/main" val="87444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F26CDA06-7573-4CA7-9B36-75DC6EA01093}" type="datetimeFigureOut">
              <a:rPr lang="id-ID" smtClean="0"/>
              <a:t>28/05/2020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A9382EB-D317-47AC-91AF-1BA0C9B6E61D}" type="slidenum">
              <a:rPr lang="id-ID" smtClean="0"/>
              <a:t>‹#›</a:t>
            </a:fld>
            <a:endParaRPr lang="id-ID"/>
          </a:p>
        </p:txBody>
      </p:sp>
    </p:spTree>
    <p:extLst>
      <p:ext uri="{BB962C8B-B14F-4D97-AF65-F5344CB8AC3E}">
        <p14:creationId xmlns:p14="http://schemas.microsoft.com/office/powerpoint/2010/main" val="2337745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CDA06-7573-4CA7-9B36-75DC6EA01093}" type="datetimeFigureOut">
              <a:rPr lang="id-ID" smtClean="0"/>
              <a:t>28/05/2020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A9382EB-D317-47AC-91AF-1BA0C9B6E61D}" type="slidenum">
              <a:rPr lang="id-ID" smtClean="0"/>
              <a:t>‹#›</a:t>
            </a:fld>
            <a:endParaRPr lang="id-ID"/>
          </a:p>
        </p:txBody>
      </p:sp>
    </p:spTree>
    <p:extLst>
      <p:ext uri="{BB962C8B-B14F-4D97-AF65-F5344CB8AC3E}">
        <p14:creationId xmlns:p14="http://schemas.microsoft.com/office/powerpoint/2010/main" val="3151966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CDA06-7573-4CA7-9B36-75DC6EA01093}" type="datetimeFigureOut">
              <a:rPr lang="id-ID" smtClean="0"/>
              <a:t>28/05/2020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A9382EB-D317-47AC-91AF-1BA0C9B6E61D}" type="slidenum">
              <a:rPr lang="id-ID" smtClean="0"/>
              <a:t>‹#›</a:t>
            </a:fld>
            <a:endParaRPr lang="id-ID"/>
          </a:p>
        </p:txBody>
      </p:sp>
    </p:spTree>
    <p:extLst>
      <p:ext uri="{BB962C8B-B14F-4D97-AF65-F5344CB8AC3E}">
        <p14:creationId xmlns:p14="http://schemas.microsoft.com/office/powerpoint/2010/main" val="4183322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CDA06-7573-4CA7-9B36-75DC6EA01093}" type="datetimeFigureOut">
              <a:rPr lang="id-ID" smtClean="0"/>
              <a:t>28/05/2020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A9382EB-D317-47AC-91AF-1BA0C9B6E61D}" type="slidenum">
              <a:rPr lang="id-ID" smtClean="0"/>
              <a:t>‹#›</a:t>
            </a:fld>
            <a:endParaRPr lang="id-ID"/>
          </a:p>
        </p:txBody>
      </p:sp>
    </p:spTree>
    <p:extLst>
      <p:ext uri="{BB962C8B-B14F-4D97-AF65-F5344CB8AC3E}">
        <p14:creationId xmlns:p14="http://schemas.microsoft.com/office/powerpoint/2010/main" val="52718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CDA06-7573-4CA7-9B36-75DC6EA01093}" type="datetimeFigureOut">
              <a:rPr lang="id-ID" smtClean="0"/>
              <a:t>28/05/2020</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382EB-D317-47AC-91AF-1BA0C9B6E61D}" type="slidenum">
              <a:rPr lang="id-ID" smtClean="0"/>
              <a:t>‹#›</a:t>
            </a:fld>
            <a:endParaRPr lang="id-ID"/>
          </a:p>
        </p:txBody>
      </p:sp>
    </p:spTree>
    <p:extLst>
      <p:ext uri="{BB962C8B-B14F-4D97-AF65-F5344CB8AC3E}">
        <p14:creationId xmlns:p14="http://schemas.microsoft.com/office/powerpoint/2010/main" val="1743211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asil gambar untuk pelayanan pendidikan dan kesehatan"/>
          <p:cNvPicPr>
            <a:picLocks noChangeAspect="1" noChangeArrowheads="1"/>
          </p:cNvPicPr>
          <p:nvPr/>
        </p:nvPicPr>
        <p:blipFill rotWithShape="1">
          <a:blip r:embed="rId2">
            <a:extLst>
              <a:ext uri="{28A0092B-C50C-407E-A947-70E740481C1C}">
                <a14:useLocalDpi xmlns:a14="http://schemas.microsoft.com/office/drawing/2010/main" val="0"/>
              </a:ext>
            </a:extLst>
          </a:blip>
          <a:srcRect r="41494"/>
          <a:stretch/>
        </p:blipFill>
        <p:spPr bwMode="auto">
          <a:xfrm>
            <a:off x="1984199" y="4547705"/>
            <a:ext cx="1992767" cy="239077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2" name="Picture 4" descr="Hasil gambar untuk pelayanan pendidikan dan kesehat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60" r="12532"/>
          <a:stretch/>
        </p:blipFill>
        <p:spPr bwMode="auto">
          <a:xfrm>
            <a:off x="0" y="3943350"/>
            <a:ext cx="1984199" cy="239077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idx="2"/>
          </p:nvPr>
        </p:nvSpPr>
        <p:spPr>
          <a:xfrm>
            <a:off x="6710343" y="3085946"/>
            <a:ext cx="2433657" cy="596800"/>
          </a:xfrm>
        </p:spPr>
        <p:txBody>
          <a:bodyPr/>
          <a:lstStyle/>
          <a:p>
            <a:r>
              <a:rPr lang="id-ID" sz="1800" b="1" i="1" dirty="0" smtClean="0">
                <a:solidFill>
                  <a:schemeClr val="tx1"/>
                </a:solidFill>
                <a:latin typeface="Tw Cen MT" panose="020B0602020104020603" pitchFamily="34" charset="0"/>
              </a:rPr>
              <a:t>Jakarta, </a:t>
            </a:r>
            <a:r>
              <a:rPr lang="id-ID" sz="1800" b="1" i="1" dirty="0" smtClean="0">
                <a:solidFill>
                  <a:schemeClr val="tx1"/>
                </a:solidFill>
                <a:latin typeface="Tw Cen MT" panose="020B0602020104020603" pitchFamily="34" charset="0"/>
              </a:rPr>
              <a:t>29 </a:t>
            </a:r>
            <a:r>
              <a:rPr lang="id-ID" sz="1800" b="1" i="1" dirty="0" smtClean="0">
                <a:solidFill>
                  <a:schemeClr val="tx1"/>
                </a:solidFill>
                <a:latin typeface="Tw Cen MT" panose="020B0602020104020603" pitchFamily="34" charset="0"/>
              </a:rPr>
              <a:t>Mei 2020</a:t>
            </a:r>
            <a:endParaRPr lang="id-ID" sz="1800" b="1" i="1" dirty="0">
              <a:solidFill>
                <a:schemeClr val="tx1"/>
              </a:solidFill>
              <a:latin typeface="Tw Cen MT" panose="020B0602020104020603" pitchFamily="34" charset="0"/>
            </a:endParaRPr>
          </a:p>
        </p:txBody>
      </p:sp>
      <p:pic>
        <p:nvPicPr>
          <p:cNvPr id="2050" name="Picture 2" descr="Hasil gambar untuk logo kemenke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906" t="28237" r="19075" b="26911"/>
          <a:stretch/>
        </p:blipFill>
        <p:spPr bwMode="auto">
          <a:xfrm>
            <a:off x="95251" y="0"/>
            <a:ext cx="2476500" cy="1806739"/>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10">
            <a:extLst>
              <a:ext uri="{FF2B5EF4-FFF2-40B4-BE49-F238E27FC236}">
                <a16:creationId xmlns:a16="http://schemas.microsoft.com/office/drawing/2014/main" xmlns="" id="{17ADDD0E-E5D0-400E-8EB4-67D65B9857DB}"/>
              </a:ext>
            </a:extLst>
          </p:cNvPr>
          <p:cNvSpPr txBox="1">
            <a:spLocks noGrp="1"/>
          </p:cNvSpPr>
          <p:nvPr>
            <p:ph type="ctrTitle"/>
          </p:nvPr>
        </p:nvSpPr>
        <p:spPr>
          <a:xfrm>
            <a:off x="3746126" y="776614"/>
            <a:ext cx="7848600" cy="1227500"/>
          </a:xfrm>
          <a:prstGeom prst="rect">
            <a:avLst/>
          </a:prstGeom>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r>
              <a:rPr lang="id-ID" sz="3000" b="1" dirty="0" smtClean="0">
                <a:solidFill>
                  <a:srgbClr val="0D4368"/>
                </a:solidFill>
                <a:latin typeface="Segoe UI Black" panose="020B0A02040204020203" pitchFamily="34" charset="0"/>
                <a:ea typeface="Segoe UI Black" panose="020B0A02040204020203" pitchFamily="34" charset="0"/>
                <a:cs typeface="Segoe UI Black" panose="020B0A02040204020203" pitchFamily="34" charset="0"/>
              </a:rPr>
              <a:t>WEBINAR </a:t>
            </a:r>
            <a:r>
              <a:rPr lang="id-ID" sz="3200" b="1" dirty="0" smtClean="0">
                <a:solidFill>
                  <a:srgbClr val="0D4368"/>
                </a:solidFill>
                <a:latin typeface="Segoe UI Black" panose="020B0A02040204020203" pitchFamily="34" charset="0"/>
                <a:ea typeface="Segoe UI Black" panose="020B0A02040204020203" pitchFamily="34" charset="0"/>
                <a:cs typeface="Segoe UI Black" panose="020B0A02040204020203" pitchFamily="34" charset="0"/>
              </a:rPr>
              <a:t/>
            </a:r>
            <a:br>
              <a:rPr lang="id-ID" sz="3200" b="1" dirty="0" smtClean="0">
                <a:solidFill>
                  <a:srgbClr val="0D4368"/>
                </a:solidFill>
                <a:latin typeface="Segoe UI Black" panose="020B0A02040204020203" pitchFamily="34" charset="0"/>
                <a:ea typeface="Segoe UI Black" panose="020B0A02040204020203" pitchFamily="34" charset="0"/>
                <a:cs typeface="Segoe UI Black" panose="020B0A02040204020203" pitchFamily="34" charset="0"/>
              </a:rPr>
            </a:br>
            <a:r>
              <a:rPr lang="id-ID" sz="3200" b="1" dirty="0" smtClean="0">
                <a:solidFill>
                  <a:srgbClr val="0D4368"/>
                </a:solidFill>
                <a:latin typeface="Segoe UI Black" panose="020B0A02040204020203" pitchFamily="34" charset="0"/>
                <a:ea typeface="Segoe UI Black" panose="020B0A02040204020203" pitchFamily="34" charset="0"/>
                <a:cs typeface="Segoe UI Black" panose="020B0A02040204020203" pitchFamily="34" charset="0"/>
              </a:rPr>
              <a:t>KEBIJAKAN </a:t>
            </a:r>
            <a:r>
              <a:rPr lang="id-ID" sz="3200" b="1" dirty="0" smtClean="0">
                <a:solidFill>
                  <a:srgbClr val="0D4368"/>
                </a:solidFill>
                <a:latin typeface="Segoe UI Black" panose="020B0A02040204020203" pitchFamily="34" charset="0"/>
                <a:ea typeface="Segoe UI Black" panose="020B0A02040204020203" pitchFamily="34" charset="0"/>
                <a:cs typeface="Segoe UI Black" panose="020B0A02040204020203" pitchFamily="34" charset="0"/>
              </a:rPr>
              <a:t>DAK NONFISIK</a:t>
            </a:r>
            <a:endParaRPr sz="3200" b="1" dirty="0">
              <a:solidFill>
                <a:srgbClr val="0D4368"/>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8" name="object 10">
            <a:extLst>
              <a:ext uri="{FF2B5EF4-FFF2-40B4-BE49-F238E27FC236}">
                <a16:creationId xmlns:a16="http://schemas.microsoft.com/office/drawing/2014/main" xmlns="" id="{17ADDD0E-E5D0-400E-8EB4-67D65B9857DB}"/>
              </a:ext>
            </a:extLst>
          </p:cNvPr>
          <p:cNvSpPr txBox="1">
            <a:spLocks/>
          </p:cNvSpPr>
          <p:nvPr/>
        </p:nvSpPr>
        <p:spPr>
          <a:xfrm>
            <a:off x="3867149" y="1820670"/>
            <a:ext cx="7848600" cy="1227500"/>
          </a:xfrm>
          <a:prstGeom prst="rect">
            <a:avLst/>
          </a:prstGeom>
        </p:spPr>
        <p:txBody>
          <a:bodyPr spcFirstLastPara="1" vert="horz" wrap="square" lIns="0" tIns="0" rIns="0" bIns="0" rtlCol="0" anchor="ctr" anchorCtr="0">
            <a:noAutofit/>
          </a:bodyPr>
          <a:lstStyle>
            <a:defPPr>
              <a:defRPr lang="en-US"/>
            </a:defPPr>
            <a:lvl1pPr marL="0" lvl="0" algn="l" defTabSz="914400" rtl="0" eaLnBrk="1" latinLnBrk="0" hangingPunct="1">
              <a:lnSpc>
                <a:spcPct val="100000"/>
              </a:lnSpc>
              <a:spcBef>
                <a:spcPts val="0"/>
              </a:spcBef>
              <a:spcAft>
                <a:spcPts val="0"/>
              </a:spcAft>
              <a:buClr>
                <a:srgbClr val="0E2A47"/>
              </a:buClr>
              <a:buSzPts val="1800"/>
              <a:buFont typeface="Cabin"/>
              <a:buNone/>
              <a:defRPr sz="1800" kern="1200">
                <a:solidFill>
                  <a:schemeClr val="tx1"/>
                </a:solidFill>
                <a:latin typeface="+mn-lt"/>
                <a:ea typeface="+mn-ea"/>
                <a:cs typeface="+mn-cs"/>
                <a:sym typeface="Cabin"/>
              </a:defRPr>
            </a:lvl1pPr>
            <a:lvl2pPr marL="457200" lvl="1" algn="l" defTabSz="914400" rtl="0" eaLnBrk="1" latinLnBrk="0" hangingPunct="1">
              <a:spcBef>
                <a:spcPts val="0"/>
              </a:spcBef>
              <a:spcAft>
                <a:spcPts val="0"/>
              </a:spcAft>
              <a:buClr>
                <a:srgbClr val="314256"/>
              </a:buClr>
              <a:buSzPts val="6000"/>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Clr>
                <a:srgbClr val="314256"/>
              </a:buClr>
              <a:buSzPts val="6000"/>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Clr>
                <a:srgbClr val="314256"/>
              </a:buClr>
              <a:buSzPts val="6000"/>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Clr>
                <a:srgbClr val="314256"/>
              </a:buClr>
              <a:buSzPts val="6000"/>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Clr>
                <a:srgbClr val="314256"/>
              </a:buClr>
              <a:buSzPts val="6000"/>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Clr>
                <a:srgbClr val="314256"/>
              </a:buClr>
              <a:buSzPts val="6000"/>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Clr>
                <a:srgbClr val="314256"/>
              </a:buClr>
              <a:buSzPts val="6000"/>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Clr>
                <a:srgbClr val="314256"/>
              </a:buClr>
              <a:buSzPts val="6000"/>
              <a:buNone/>
              <a:defRPr sz="1800" kern="1200">
                <a:solidFill>
                  <a:schemeClr val="tx1"/>
                </a:solidFill>
                <a:latin typeface="+mn-lt"/>
                <a:ea typeface="+mn-ea"/>
                <a:cs typeface="+mn-cs"/>
              </a:defRPr>
            </a:lvl9pPr>
          </a:lstStyle>
          <a:p>
            <a:pPr algn="ctr">
              <a:lnSpc>
                <a:spcPct val="90000"/>
              </a:lnSpc>
            </a:pPr>
            <a:r>
              <a:rPr lang="id-ID" b="1" dirty="0" smtClean="0">
                <a:solidFill>
                  <a:schemeClr val="accent4">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t>Perubahan Kebijakan DAK Nonfisik Kesehatan TA 2020 dan Rancangan Kebijakan TA 2021 dalam rangka Menanggulangi Dampak dari Kondisi Pandemi Covid-19</a:t>
            </a:r>
            <a:endParaRPr lang="id-ID" b="1" dirty="0">
              <a:solidFill>
                <a:schemeClr val="accent4">
                  <a:lumMod val="50000"/>
                </a:schemeClr>
              </a:solidFill>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23" name="Picture 10" descr="Hasil gambar untuk indonesia adminduk service"/>
          <p:cNvPicPr>
            <a:picLocks noChangeAspect="1" noChangeArrowheads="1"/>
          </p:cNvPicPr>
          <p:nvPr/>
        </p:nvPicPr>
        <p:blipFill rotWithShape="1">
          <a:blip r:embed="rId5">
            <a:extLst>
              <a:ext uri="{28A0092B-C50C-407E-A947-70E740481C1C}">
                <a14:useLocalDpi xmlns:a14="http://schemas.microsoft.com/office/drawing/2010/main" val="0"/>
              </a:ext>
            </a:extLst>
          </a:blip>
          <a:srcRect l="22946" r="18205"/>
          <a:stretch/>
        </p:blipFill>
        <p:spPr bwMode="auto">
          <a:xfrm>
            <a:off x="5717860" y="4547704"/>
            <a:ext cx="2073590" cy="23455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4" name="Picture 8" descr="Hasil gambar untuk indonesia education,health photos"/>
          <p:cNvPicPr>
            <a:picLocks noChangeAspect="1" noChangeArrowheads="1"/>
          </p:cNvPicPr>
          <p:nvPr/>
        </p:nvPicPr>
        <p:blipFill rotWithShape="1">
          <a:blip r:embed="rId6">
            <a:extLst>
              <a:ext uri="{28A0092B-C50C-407E-A947-70E740481C1C}">
                <a14:useLocalDpi xmlns:a14="http://schemas.microsoft.com/office/drawing/2010/main" val="0"/>
              </a:ext>
            </a:extLst>
          </a:blip>
          <a:srcRect r="48238"/>
          <a:stretch/>
        </p:blipFill>
        <p:spPr bwMode="auto">
          <a:xfrm>
            <a:off x="3968398" y="3964831"/>
            <a:ext cx="1765651" cy="227404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5" name="Picture 14" descr="Gambar terkait"/>
          <p:cNvPicPr>
            <a:picLocks noChangeAspect="1" noChangeArrowheads="1"/>
          </p:cNvPicPr>
          <p:nvPr/>
        </p:nvPicPr>
        <p:blipFill rotWithShape="1">
          <a:blip r:embed="rId7">
            <a:extLst>
              <a:ext uri="{28A0092B-C50C-407E-A947-70E740481C1C}">
                <a14:useLocalDpi xmlns:a14="http://schemas.microsoft.com/office/drawing/2010/main" val="0"/>
              </a:ext>
            </a:extLst>
          </a:blip>
          <a:srcRect r="29179" b="23035"/>
          <a:stretch/>
        </p:blipFill>
        <p:spPr bwMode="auto">
          <a:xfrm>
            <a:off x="9750447" y="4547704"/>
            <a:ext cx="2451078" cy="178641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6" name="Picture 12" descr="Hasil gambar untuk pelatihan selam"/>
          <p:cNvPicPr>
            <a:picLocks noChangeAspect="1" noChangeArrowheads="1"/>
          </p:cNvPicPr>
          <p:nvPr/>
        </p:nvPicPr>
        <p:blipFill rotWithShape="1">
          <a:blip r:embed="rId8">
            <a:extLst>
              <a:ext uri="{28A0092B-C50C-407E-A947-70E740481C1C}">
                <a14:useLocalDpi xmlns:a14="http://schemas.microsoft.com/office/drawing/2010/main" val="0"/>
              </a:ext>
            </a:extLst>
          </a:blip>
          <a:srcRect l="18321" r="13973"/>
          <a:stretch/>
        </p:blipFill>
        <p:spPr bwMode="auto">
          <a:xfrm>
            <a:off x="7788046" y="3966095"/>
            <a:ext cx="1962401" cy="216800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9" name="Isosceles Triangle 8"/>
          <p:cNvSpPr/>
          <p:nvPr/>
        </p:nvSpPr>
        <p:spPr>
          <a:xfrm rot="15117160">
            <a:off x="9703367" y="3975036"/>
            <a:ext cx="420211" cy="4500755"/>
          </a:xfrm>
          <a:prstGeom prst="triangle">
            <a:avLst>
              <a:gd name="adj" fmla="val 51657"/>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rot="15380456">
            <a:off x="9431209" y="4529597"/>
            <a:ext cx="1107367" cy="4252459"/>
          </a:xfrm>
          <a:prstGeom prst="triangle">
            <a:avLst>
              <a:gd name="adj" fmla="val 7535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7155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147">
            <a:extLst>
              <a:ext uri="{FF2B5EF4-FFF2-40B4-BE49-F238E27FC236}">
                <a16:creationId xmlns:a16="http://schemas.microsoft.com/office/drawing/2014/main" xmlns="" id="{FA3E3BD5-8D20-4A23-BC9E-9B752FE672C0}"/>
              </a:ext>
            </a:extLst>
          </p:cNvPr>
          <p:cNvSpPr/>
          <p:nvPr/>
        </p:nvSpPr>
        <p:spPr>
          <a:xfrm>
            <a:off x="11349228" y="6600443"/>
            <a:ext cx="842772" cy="257556"/>
          </a:xfrm>
          <a:custGeom>
            <a:avLst/>
            <a:gdLst/>
            <a:ahLst/>
            <a:cxnLst/>
            <a:rect l="l" t="t" r="r" b="b"/>
            <a:pathLst>
              <a:path w="842772" h="257555">
                <a:moveTo>
                  <a:pt x="842772" y="0"/>
                </a:moveTo>
                <a:lnTo>
                  <a:pt x="0" y="0"/>
                </a:lnTo>
                <a:lnTo>
                  <a:pt x="0" y="257554"/>
                </a:lnTo>
                <a:lnTo>
                  <a:pt x="842772" y="257554"/>
                </a:lnTo>
                <a:lnTo>
                  <a:pt x="842772" y="0"/>
                </a:lnTo>
                <a:close/>
              </a:path>
            </a:pathLst>
          </a:custGeom>
          <a:solidFill>
            <a:srgbClr val="D43539"/>
          </a:solidFill>
        </p:spPr>
        <p:txBody>
          <a:bodyPr wrap="square" lIns="0" tIns="0" rIns="0" bIns="0" rtlCol="0">
            <a:noAutofit/>
          </a:bodyPr>
          <a:lstStyle/>
          <a:p>
            <a:endParaRPr/>
          </a:p>
        </p:txBody>
      </p:sp>
      <p:sp>
        <p:nvSpPr>
          <p:cNvPr id="53" name="object 149">
            <a:extLst>
              <a:ext uri="{FF2B5EF4-FFF2-40B4-BE49-F238E27FC236}">
                <a16:creationId xmlns:a16="http://schemas.microsoft.com/office/drawing/2014/main" xmlns="" id="{F4EB0B81-94CD-40CE-91F8-03073A73DA10}"/>
              </a:ext>
            </a:extLst>
          </p:cNvPr>
          <p:cNvSpPr/>
          <p:nvPr/>
        </p:nvSpPr>
        <p:spPr>
          <a:xfrm>
            <a:off x="0" y="6606539"/>
            <a:ext cx="11364468" cy="251460"/>
          </a:xfrm>
          <a:custGeom>
            <a:avLst/>
            <a:gdLst/>
            <a:ahLst/>
            <a:cxnLst/>
            <a:rect l="l" t="t" r="r" b="b"/>
            <a:pathLst>
              <a:path w="11364468" h="251459">
                <a:moveTo>
                  <a:pt x="11364468" y="0"/>
                </a:moveTo>
                <a:lnTo>
                  <a:pt x="0" y="0"/>
                </a:lnTo>
                <a:lnTo>
                  <a:pt x="0" y="251457"/>
                </a:lnTo>
                <a:lnTo>
                  <a:pt x="11364468" y="251457"/>
                </a:lnTo>
                <a:lnTo>
                  <a:pt x="11364468" y="0"/>
                </a:lnTo>
                <a:close/>
              </a:path>
            </a:pathLst>
          </a:custGeom>
          <a:solidFill>
            <a:srgbClr val="0D4368"/>
          </a:solidFill>
        </p:spPr>
        <p:txBody>
          <a:bodyPr wrap="square" lIns="0" tIns="0" rIns="0" bIns="0" rtlCol="0">
            <a:noAutofit/>
          </a:bodyPr>
          <a:lstStyle/>
          <a:p>
            <a:endParaRPr/>
          </a:p>
        </p:txBody>
      </p:sp>
      <p:pic>
        <p:nvPicPr>
          <p:cNvPr id="57" name="Picture 2" descr="Gambar terkait">
            <a:extLst>
              <a:ext uri="{FF2B5EF4-FFF2-40B4-BE49-F238E27FC236}">
                <a16:creationId xmlns:a16="http://schemas.microsoft.com/office/drawing/2014/main" xmlns="" id="{22185BE9-9C4B-404D-80B1-D623DA2865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01" t="27903" r="31030" b="39255"/>
          <a:stretch/>
        </p:blipFill>
        <p:spPr bwMode="auto">
          <a:xfrm>
            <a:off x="152181" y="91498"/>
            <a:ext cx="992841" cy="8633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xmlns="" id="{FFCEAC0D-673B-4367-8A15-2AB8D9FEDB93}"/>
              </a:ext>
            </a:extLst>
          </p:cNvPr>
          <p:cNvSpPr txBox="1"/>
          <p:nvPr/>
        </p:nvSpPr>
        <p:spPr>
          <a:xfrm>
            <a:off x="1145021" y="273869"/>
            <a:ext cx="9636709" cy="498598"/>
          </a:xfrm>
          <a:prstGeom prst="rect">
            <a:avLst/>
          </a:prstGeom>
        </p:spPr>
        <p:txBody>
          <a:bodyPr vert="horz" lIns="109728" tIns="54864" rIns="109728" bIns="54864" rtlCol="0" anchor="ctr">
            <a:noAutofit/>
          </a:bodyPr>
          <a:lstStyle>
            <a:defPPr>
              <a:defRPr lang="en-US"/>
            </a:defPPr>
            <a:lvl1pPr algn="ctr" defTabSz="1077707">
              <a:spcBef>
                <a:spcPct val="0"/>
              </a:spcBef>
              <a:buNone/>
              <a:defRPr sz="2000" b="1">
                <a:solidFill>
                  <a:schemeClr val="lt1"/>
                </a:solidFill>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097280"/>
            <a:r>
              <a:rPr lang="id-ID" sz="25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KEBIJAKAN </a:t>
            </a:r>
            <a:r>
              <a:rPr lang="id-ID" sz="2500"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BOKB </a:t>
            </a:r>
            <a:r>
              <a:rPr lang="id-ID" sz="25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TA 2020</a:t>
            </a:r>
          </a:p>
        </p:txBody>
      </p:sp>
      <p:sp>
        <p:nvSpPr>
          <p:cNvPr id="15" name="TextBox 14">
            <a:extLst>
              <a:ext uri="{FF2B5EF4-FFF2-40B4-BE49-F238E27FC236}">
                <a16:creationId xmlns:a16="http://schemas.microsoft.com/office/drawing/2014/main" xmlns="" id="{CFC79B95-5387-42ED-A14F-B437E787F392}"/>
              </a:ext>
            </a:extLst>
          </p:cNvPr>
          <p:cNvSpPr txBox="1"/>
          <p:nvPr/>
        </p:nvSpPr>
        <p:spPr>
          <a:xfrm>
            <a:off x="1145020" y="767829"/>
            <a:ext cx="10400986" cy="8402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90000"/>
              </a:lnSpc>
            </a:pPr>
            <a:r>
              <a:rPr lang="id-ID" dirty="0">
                <a:latin typeface="Segoe UI" panose="020B0502040204020203" pitchFamily="34" charset="0"/>
                <a:cs typeface="Segoe UI" panose="020B0502040204020203" pitchFamily="34" charset="0"/>
              </a:rPr>
              <a:t>Pengalokasian anggaran dan penyusunan menu kegiatan BOKB mempertimbangkan isu strategis terkait Program KKBPK yang berkembang saat ini dan variabel atas formulasi/perhitungan alokasi anggaran, diantaranya sebagai berikut:</a:t>
            </a:r>
          </a:p>
        </p:txBody>
      </p:sp>
      <p:sp>
        <p:nvSpPr>
          <p:cNvPr id="16" name="TextBox 15">
            <a:extLst>
              <a:ext uri="{FF2B5EF4-FFF2-40B4-BE49-F238E27FC236}">
                <a16:creationId xmlns:a16="http://schemas.microsoft.com/office/drawing/2014/main" xmlns="" id="{67619B22-E60C-4339-A212-0236F12D688D}"/>
              </a:ext>
            </a:extLst>
          </p:cNvPr>
          <p:cNvSpPr txBox="1"/>
          <p:nvPr/>
        </p:nvSpPr>
        <p:spPr>
          <a:xfrm>
            <a:off x="461700" y="1785222"/>
            <a:ext cx="5420485" cy="584775"/>
          </a:xfrm>
          <a:prstGeom prst="rect">
            <a:avLst/>
          </a:prstGeom>
          <a:solidFill>
            <a:schemeClr val="accent6">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id-ID" sz="1600" dirty="0">
                <a:solidFill>
                  <a:schemeClr val="bg1">
                    <a:lumMod val="95000"/>
                  </a:schemeClr>
                </a:solidFill>
                <a:latin typeface="Segoe UI" panose="020B0502040204020203" pitchFamily="34" charset="0"/>
                <a:cs typeface="Segoe UI" panose="020B0502040204020203" pitchFamily="34" charset="0"/>
              </a:rPr>
              <a:t>Menjaga TFR pada level tertentu dengan target 2,26 pada tahun 2020 menjadi 2,16 pada tahun 2024</a:t>
            </a:r>
          </a:p>
        </p:txBody>
      </p:sp>
      <p:sp>
        <p:nvSpPr>
          <p:cNvPr id="17" name="TextBox 16">
            <a:extLst>
              <a:ext uri="{FF2B5EF4-FFF2-40B4-BE49-F238E27FC236}">
                <a16:creationId xmlns:a16="http://schemas.microsoft.com/office/drawing/2014/main" xmlns="" id="{B25B34F9-01DE-45E6-8CA8-AF9B8F799536}"/>
              </a:ext>
            </a:extLst>
          </p:cNvPr>
          <p:cNvSpPr txBox="1"/>
          <p:nvPr/>
        </p:nvSpPr>
        <p:spPr>
          <a:xfrm>
            <a:off x="6439419" y="1785222"/>
            <a:ext cx="5420485" cy="978729"/>
          </a:xfrm>
          <a:prstGeom prst="rect">
            <a:avLst/>
          </a:prstGeom>
          <a:solidFill>
            <a:schemeClr val="accent6"/>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90000"/>
              </a:lnSpc>
            </a:pPr>
            <a:r>
              <a:rPr lang="id-ID" sz="1600" dirty="0">
                <a:solidFill>
                  <a:schemeClr val="bg1">
                    <a:lumMod val="95000"/>
                  </a:schemeClr>
                </a:solidFill>
                <a:latin typeface="Segoe UI" panose="020B0502040204020203" pitchFamily="34" charset="0"/>
                <a:cs typeface="Segoe UI" panose="020B0502040204020203" pitchFamily="34" charset="0"/>
              </a:rPr>
              <a:t>Penurunan  unmet need KB, karena tingginya unmet need KB berpengaruh pada rapatnya jarak kelahiran, komplikasi dalam masa persalinan dan banyaknya anak dilahirkan sehingga beresiko tinggi terhadap kematian ibu dan bayi</a:t>
            </a:r>
          </a:p>
        </p:txBody>
      </p:sp>
      <p:sp>
        <p:nvSpPr>
          <p:cNvPr id="18" name="TextBox 17">
            <a:extLst>
              <a:ext uri="{FF2B5EF4-FFF2-40B4-BE49-F238E27FC236}">
                <a16:creationId xmlns:a16="http://schemas.microsoft.com/office/drawing/2014/main" xmlns="" id="{08B8470A-9312-4FAF-AB92-101FD82893FE}"/>
              </a:ext>
            </a:extLst>
          </p:cNvPr>
          <p:cNvSpPr txBox="1"/>
          <p:nvPr/>
        </p:nvSpPr>
        <p:spPr>
          <a:xfrm>
            <a:off x="461699" y="2574011"/>
            <a:ext cx="5398339" cy="830997"/>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id-ID" sz="1600" dirty="0">
                <a:latin typeface="Segoe UI" panose="020B0502040204020203" pitchFamily="34" charset="0"/>
                <a:cs typeface="Segoe UI" panose="020B0502040204020203" pitchFamily="34" charset="0"/>
              </a:rPr>
              <a:t>Menurunnya jumlah pengguna kontrasepsi modern khususnya di kalangan kelompok usia produktif/kalangan muda</a:t>
            </a:r>
          </a:p>
        </p:txBody>
      </p:sp>
      <p:sp>
        <p:nvSpPr>
          <p:cNvPr id="19" name="TextBox 18">
            <a:extLst>
              <a:ext uri="{FF2B5EF4-FFF2-40B4-BE49-F238E27FC236}">
                <a16:creationId xmlns:a16="http://schemas.microsoft.com/office/drawing/2014/main" xmlns="" id="{6B639886-CDDB-4E05-95E6-10B08BFC5CD2}"/>
              </a:ext>
            </a:extLst>
          </p:cNvPr>
          <p:cNvSpPr txBox="1"/>
          <p:nvPr/>
        </p:nvSpPr>
        <p:spPr>
          <a:xfrm>
            <a:off x="461699" y="3370553"/>
            <a:ext cx="5420484" cy="830997"/>
          </a:xfrm>
          <a:prstGeom prst="rect">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id-ID" sz="1600" dirty="0" smtClean="0">
                <a:latin typeface="Segoe UI" panose="020B0502040204020203" pitchFamily="34" charset="0"/>
                <a:cs typeface="Segoe UI" panose="020B0502040204020203" pitchFamily="34" charset="0"/>
              </a:rPr>
              <a:t>Angka prevalensi stunting di Indonesia masih cenderung tinggi yaitu 30,8% pada tahun 2018 yang akan ditargetkan turun menjadi 14% di 2024.</a:t>
            </a:r>
            <a:endParaRPr lang="id-ID" sz="1600" dirty="0">
              <a:latin typeface="Segoe UI" panose="020B0502040204020203" pitchFamily="34" charset="0"/>
              <a:cs typeface="Segoe UI" panose="020B0502040204020203" pitchFamily="34" charset="0"/>
            </a:endParaRPr>
          </a:p>
        </p:txBody>
      </p:sp>
      <p:sp>
        <p:nvSpPr>
          <p:cNvPr id="20" name="TextBox 19">
            <a:extLst>
              <a:ext uri="{FF2B5EF4-FFF2-40B4-BE49-F238E27FC236}">
                <a16:creationId xmlns:a16="http://schemas.microsoft.com/office/drawing/2014/main" xmlns="" id="{A8EC068C-EA0E-4D1C-931B-80FC966FA677}"/>
              </a:ext>
            </a:extLst>
          </p:cNvPr>
          <p:cNvSpPr txBox="1"/>
          <p:nvPr/>
        </p:nvSpPr>
        <p:spPr>
          <a:xfrm>
            <a:off x="6439420" y="3012393"/>
            <a:ext cx="5420484" cy="584775"/>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id-ID" sz="1600" dirty="0">
                <a:latin typeface="Segoe UI" panose="020B0502040204020203" pitchFamily="34" charset="0"/>
                <a:cs typeface="Segoe UI" panose="020B0502040204020203" pitchFamily="34" charset="0"/>
              </a:rPr>
              <a:t>Formulasi perhitungan alokasi BOKB: jumlah sasaran dikalikan dengan </a:t>
            </a:r>
            <a:r>
              <a:rPr lang="id-ID" sz="1600" i="1" dirty="0">
                <a:latin typeface="Segoe UI" panose="020B0502040204020203" pitchFamily="34" charset="0"/>
                <a:cs typeface="Segoe UI" panose="020B0502040204020203" pitchFamily="34" charset="0"/>
              </a:rPr>
              <a:t>unit cost </a:t>
            </a:r>
            <a:r>
              <a:rPr lang="id-ID" sz="1600" dirty="0">
                <a:latin typeface="Segoe UI" panose="020B0502040204020203" pitchFamily="34" charset="0"/>
                <a:cs typeface="Segoe UI" panose="020B0502040204020203" pitchFamily="34" charset="0"/>
              </a:rPr>
              <a:t>(sesuai standar biaya masukan).</a:t>
            </a:r>
          </a:p>
        </p:txBody>
      </p:sp>
      <p:pic>
        <p:nvPicPr>
          <p:cNvPr id="30" name="Picture 29"/>
          <p:cNvPicPr>
            <a:picLocks noChangeAspect="1"/>
          </p:cNvPicPr>
          <p:nvPr/>
        </p:nvPicPr>
        <p:blipFill>
          <a:blip r:embed="rId3">
            <a:clrChange>
              <a:clrFrom>
                <a:srgbClr val="FEFEFE"/>
              </a:clrFrom>
              <a:clrTo>
                <a:srgbClr val="FEFEFE">
                  <a:alpha val="0"/>
                </a:srgbClr>
              </a:clrTo>
            </a:clrChange>
          </a:blip>
          <a:stretch>
            <a:fillRect/>
          </a:stretch>
        </p:blipFill>
        <p:spPr>
          <a:xfrm>
            <a:off x="87792" y="1906407"/>
            <a:ext cx="292497" cy="321190"/>
          </a:xfrm>
          <a:prstGeom prst="rect">
            <a:avLst/>
          </a:prstGeom>
        </p:spPr>
      </p:pic>
      <p:pic>
        <p:nvPicPr>
          <p:cNvPr id="33" name="Picture 32"/>
          <p:cNvPicPr>
            <a:picLocks noChangeAspect="1"/>
          </p:cNvPicPr>
          <p:nvPr/>
        </p:nvPicPr>
        <p:blipFill>
          <a:blip r:embed="rId3">
            <a:clrChange>
              <a:clrFrom>
                <a:srgbClr val="FEFEFE"/>
              </a:clrFrom>
              <a:clrTo>
                <a:srgbClr val="FEFEFE">
                  <a:alpha val="0"/>
                </a:srgbClr>
              </a:clrTo>
            </a:clrChange>
          </a:blip>
          <a:stretch>
            <a:fillRect/>
          </a:stretch>
        </p:blipFill>
        <p:spPr>
          <a:xfrm>
            <a:off x="6065511" y="2023697"/>
            <a:ext cx="292497" cy="321190"/>
          </a:xfrm>
          <a:prstGeom prst="rect">
            <a:avLst/>
          </a:prstGeom>
        </p:spPr>
      </p:pic>
      <p:pic>
        <p:nvPicPr>
          <p:cNvPr id="34" name="Picture 33"/>
          <p:cNvPicPr>
            <a:picLocks noChangeAspect="1"/>
          </p:cNvPicPr>
          <p:nvPr/>
        </p:nvPicPr>
        <p:blipFill>
          <a:blip r:embed="rId3">
            <a:clrChange>
              <a:clrFrom>
                <a:srgbClr val="FEFEFE"/>
              </a:clrFrom>
              <a:clrTo>
                <a:srgbClr val="FEFEFE">
                  <a:alpha val="0"/>
                </a:srgbClr>
              </a:clrTo>
            </a:clrChange>
          </a:blip>
          <a:stretch>
            <a:fillRect/>
          </a:stretch>
        </p:blipFill>
        <p:spPr>
          <a:xfrm>
            <a:off x="87790" y="2720783"/>
            <a:ext cx="292497" cy="321190"/>
          </a:xfrm>
          <a:prstGeom prst="rect">
            <a:avLst/>
          </a:prstGeom>
        </p:spPr>
      </p:pic>
      <p:pic>
        <p:nvPicPr>
          <p:cNvPr id="35" name="Picture 34"/>
          <p:cNvPicPr>
            <a:picLocks noChangeAspect="1"/>
          </p:cNvPicPr>
          <p:nvPr/>
        </p:nvPicPr>
        <p:blipFill>
          <a:blip r:embed="rId3">
            <a:clrChange>
              <a:clrFrom>
                <a:srgbClr val="FEFEFE"/>
              </a:clrFrom>
              <a:clrTo>
                <a:srgbClr val="FEFEFE">
                  <a:alpha val="0"/>
                </a:srgbClr>
              </a:clrTo>
            </a:clrChange>
          </a:blip>
          <a:stretch>
            <a:fillRect/>
          </a:stretch>
        </p:blipFill>
        <p:spPr>
          <a:xfrm>
            <a:off x="87791" y="3495479"/>
            <a:ext cx="292497" cy="321190"/>
          </a:xfrm>
          <a:prstGeom prst="rect">
            <a:avLst/>
          </a:prstGeom>
        </p:spPr>
      </p:pic>
      <p:pic>
        <p:nvPicPr>
          <p:cNvPr id="36" name="Picture 35"/>
          <p:cNvPicPr>
            <a:picLocks noChangeAspect="1"/>
          </p:cNvPicPr>
          <p:nvPr/>
        </p:nvPicPr>
        <p:blipFill>
          <a:blip r:embed="rId3">
            <a:clrChange>
              <a:clrFrom>
                <a:srgbClr val="FEFEFE"/>
              </a:clrFrom>
              <a:clrTo>
                <a:srgbClr val="FEFEFE">
                  <a:alpha val="0"/>
                </a:srgbClr>
              </a:clrTo>
            </a:clrChange>
          </a:blip>
          <a:stretch>
            <a:fillRect/>
          </a:stretch>
        </p:blipFill>
        <p:spPr>
          <a:xfrm>
            <a:off x="6065513" y="3113291"/>
            <a:ext cx="292497" cy="321190"/>
          </a:xfrm>
          <a:prstGeom prst="rect">
            <a:avLst/>
          </a:prstGeom>
        </p:spPr>
      </p:pic>
      <p:pic>
        <p:nvPicPr>
          <p:cNvPr id="6" name="Picture 5"/>
          <p:cNvPicPr>
            <a:picLocks noChangeAspect="1"/>
          </p:cNvPicPr>
          <p:nvPr/>
        </p:nvPicPr>
        <p:blipFill>
          <a:blip r:embed="rId4"/>
          <a:stretch>
            <a:fillRect/>
          </a:stretch>
        </p:blipFill>
        <p:spPr>
          <a:xfrm>
            <a:off x="1539267" y="4542211"/>
            <a:ext cx="9077033" cy="2003211"/>
          </a:xfrm>
          <a:prstGeom prst="rect">
            <a:avLst/>
          </a:prstGeom>
        </p:spPr>
      </p:pic>
      <p:sp>
        <p:nvSpPr>
          <p:cNvPr id="43" name="TextBox 42">
            <a:extLst>
              <a:ext uri="{FF2B5EF4-FFF2-40B4-BE49-F238E27FC236}">
                <a16:creationId xmlns:a16="http://schemas.microsoft.com/office/drawing/2014/main" xmlns="" id="{FFCEAC0D-673B-4367-8A15-2AB8D9FEDB93}"/>
              </a:ext>
            </a:extLst>
          </p:cNvPr>
          <p:cNvSpPr txBox="1"/>
          <p:nvPr/>
        </p:nvSpPr>
        <p:spPr>
          <a:xfrm>
            <a:off x="0" y="4267534"/>
            <a:ext cx="12192000" cy="282003"/>
          </a:xfrm>
          <a:prstGeom prst="rect">
            <a:avLst/>
          </a:prstGeom>
        </p:spPr>
        <p:txBody>
          <a:bodyPr vert="horz" lIns="109728" tIns="54864" rIns="109728" bIns="54864" rtlCol="0" anchor="ctr">
            <a:noAutofit/>
          </a:bodyPr>
          <a:lstStyle>
            <a:defPPr>
              <a:defRPr lang="en-US"/>
            </a:defPPr>
            <a:lvl1pPr algn="ctr" defTabSz="1077707">
              <a:spcBef>
                <a:spcPct val="0"/>
              </a:spcBef>
              <a:buNone/>
              <a:defRPr sz="2000" b="1">
                <a:solidFill>
                  <a:schemeClr val="lt1"/>
                </a:solidFill>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097280"/>
            <a:r>
              <a:rPr lang="id-ID" sz="1300" b="0"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KEGIATAN DAN SASARAN OUTPUT BOKB </a:t>
            </a:r>
            <a:r>
              <a:rPr lang="id-ID" sz="1300" b="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TA 2020</a:t>
            </a:r>
          </a:p>
        </p:txBody>
      </p:sp>
    </p:spTree>
    <p:extLst>
      <p:ext uri="{BB962C8B-B14F-4D97-AF65-F5344CB8AC3E}">
        <p14:creationId xmlns:p14="http://schemas.microsoft.com/office/powerpoint/2010/main" val="2848037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147">
            <a:extLst>
              <a:ext uri="{FF2B5EF4-FFF2-40B4-BE49-F238E27FC236}">
                <a16:creationId xmlns:a16="http://schemas.microsoft.com/office/drawing/2014/main" xmlns="" id="{FA3E3BD5-8D20-4A23-BC9E-9B752FE672C0}"/>
              </a:ext>
            </a:extLst>
          </p:cNvPr>
          <p:cNvSpPr/>
          <p:nvPr/>
        </p:nvSpPr>
        <p:spPr>
          <a:xfrm>
            <a:off x="11349228" y="6600443"/>
            <a:ext cx="842772" cy="257556"/>
          </a:xfrm>
          <a:custGeom>
            <a:avLst/>
            <a:gdLst/>
            <a:ahLst/>
            <a:cxnLst/>
            <a:rect l="l" t="t" r="r" b="b"/>
            <a:pathLst>
              <a:path w="842772" h="257555">
                <a:moveTo>
                  <a:pt x="842772" y="0"/>
                </a:moveTo>
                <a:lnTo>
                  <a:pt x="0" y="0"/>
                </a:lnTo>
                <a:lnTo>
                  <a:pt x="0" y="257554"/>
                </a:lnTo>
                <a:lnTo>
                  <a:pt x="842772" y="257554"/>
                </a:lnTo>
                <a:lnTo>
                  <a:pt x="842772" y="0"/>
                </a:lnTo>
                <a:close/>
              </a:path>
            </a:pathLst>
          </a:custGeom>
          <a:solidFill>
            <a:srgbClr val="D43539"/>
          </a:solidFill>
        </p:spPr>
        <p:txBody>
          <a:bodyPr wrap="square" lIns="0" tIns="0" rIns="0" bIns="0" rtlCol="0">
            <a:noAutofit/>
          </a:bodyPr>
          <a:lstStyle/>
          <a:p>
            <a:endParaRPr/>
          </a:p>
        </p:txBody>
      </p:sp>
      <p:sp>
        <p:nvSpPr>
          <p:cNvPr id="53" name="object 149">
            <a:extLst>
              <a:ext uri="{FF2B5EF4-FFF2-40B4-BE49-F238E27FC236}">
                <a16:creationId xmlns:a16="http://schemas.microsoft.com/office/drawing/2014/main" xmlns="" id="{F4EB0B81-94CD-40CE-91F8-03073A73DA10}"/>
              </a:ext>
            </a:extLst>
          </p:cNvPr>
          <p:cNvSpPr/>
          <p:nvPr/>
        </p:nvSpPr>
        <p:spPr>
          <a:xfrm>
            <a:off x="0" y="6606539"/>
            <a:ext cx="11364468" cy="251460"/>
          </a:xfrm>
          <a:custGeom>
            <a:avLst/>
            <a:gdLst/>
            <a:ahLst/>
            <a:cxnLst/>
            <a:rect l="l" t="t" r="r" b="b"/>
            <a:pathLst>
              <a:path w="11364468" h="251459">
                <a:moveTo>
                  <a:pt x="11364468" y="0"/>
                </a:moveTo>
                <a:lnTo>
                  <a:pt x="0" y="0"/>
                </a:lnTo>
                <a:lnTo>
                  <a:pt x="0" y="251457"/>
                </a:lnTo>
                <a:lnTo>
                  <a:pt x="11364468" y="251457"/>
                </a:lnTo>
                <a:lnTo>
                  <a:pt x="11364468" y="0"/>
                </a:lnTo>
                <a:close/>
              </a:path>
            </a:pathLst>
          </a:custGeom>
          <a:solidFill>
            <a:srgbClr val="0D4368"/>
          </a:solidFill>
        </p:spPr>
        <p:txBody>
          <a:bodyPr wrap="square" lIns="0" tIns="0" rIns="0" bIns="0" rtlCol="0">
            <a:noAutofit/>
          </a:bodyPr>
          <a:lstStyle/>
          <a:p>
            <a:endParaRPr/>
          </a:p>
        </p:txBody>
      </p:sp>
      <p:pic>
        <p:nvPicPr>
          <p:cNvPr id="57" name="Picture 2" descr="Gambar terkait">
            <a:extLst>
              <a:ext uri="{FF2B5EF4-FFF2-40B4-BE49-F238E27FC236}">
                <a16:creationId xmlns:a16="http://schemas.microsoft.com/office/drawing/2014/main" xmlns="" id="{22185BE9-9C4B-404D-80B1-D623DA2865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01" t="27903" r="31030" b="39255"/>
          <a:stretch/>
        </p:blipFill>
        <p:spPr bwMode="auto">
          <a:xfrm>
            <a:off x="152181" y="91498"/>
            <a:ext cx="992841" cy="8633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FFCEAC0D-673B-4367-8A15-2AB8D9FEDB93}"/>
              </a:ext>
            </a:extLst>
          </p:cNvPr>
          <p:cNvSpPr txBox="1"/>
          <p:nvPr/>
        </p:nvSpPr>
        <p:spPr>
          <a:xfrm>
            <a:off x="1185363" y="349934"/>
            <a:ext cx="9980178" cy="498598"/>
          </a:xfrm>
          <a:prstGeom prst="rect">
            <a:avLst/>
          </a:prstGeom>
        </p:spPr>
        <p:txBody>
          <a:bodyPr vert="horz" lIns="109728" tIns="54864" rIns="109728" bIns="54864" rtlCol="0" anchor="ctr">
            <a:noAutofit/>
          </a:bodyPr>
          <a:lstStyle>
            <a:defPPr>
              <a:defRPr lang="en-US"/>
            </a:defPPr>
            <a:lvl1pPr algn="ctr" defTabSz="1077707">
              <a:spcBef>
                <a:spcPct val="0"/>
              </a:spcBef>
              <a:buNone/>
              <a:defRPr sz="2000" b="1">
                <a:solidFill>
                  <a:schemeClr val="lt1"/>
                </a:solidFill>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097280"/>
            <a:r>
              <a:rPr lang="id-ID" sz="2500"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Kebijakan BOKB TA 2020 Dalam Rangka </a:t>
            </a:r>
          </a:p>
          <a:p>
            <a:pPr algn="l" defTabSz="1097280"/>
            <a:r>
              <a:rPr lang="id-ID" sz="2500"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Pencegahan dan/atau Penanganan Covid-19 </a:t>
            </a:r>
            <a:endParaRPr lang="id-ID" sz="25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endParaRPr>
          </a:p>
        </p:txBody>
      </p:sp>
      <p:graphicFrame>
        <p:nvGraphicFramePr>
          <p:cNvPr id="5" name="Diagram 4"/>
          <p:cNvGraphicFramePr/>
          <p:nvPr>
            <p:extLst>
              <p:ext uri="{D42A27DB-BD31-4B8C-83A1-F6EECF244321}">
                <p14:modId xmlns:p14="http://schemas.microsoft.com/office/powerpoint/2010/main" val="3323495745"/>
              </p:ext>
            </p:extLst>
          </p:nvPr>
        </p:nvGraphicFramePr>
        <p:xfrm>
          <a:off x="152181" y="954838"/>
          <a:ext cx="11775962" cy="5645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rved Down Arrow 5"/>
          <p:cNvSpPr/>
          <p:nvPr/>
        </p:nvSpPr>
        <p:spPr>
          <a:xfrm>
            <a:off x="5131558" y="1255594"/>
            <a:ext cx="1801505" cy="832513"/>
          </a:xfrm>
          <a:prstGeom prst="curvedDown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0" name="Curved Up Arrow 9"/>
          <p:cNvSpPr/>
          <p:nvPr/>
        </p:nvSpPr>
        <p:spPr>
          <a:xfrm>
            <a:off x="7779224" y="5418159"/>
            <a:ext cx="2088107" cy="887105"/>
          </a:xfrm>
          <a:prstGeom prst="curvedUp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1" name="Rounded Rectangle 10"/>
          <p:cNvSpPr/>
          <p:nvPr/>
        </p:nvSpPr>
        <p:spPr>
          <a:xfrm>
            <a:off x="648601" y="1818178"/>
            <a:ext cx="2367554" cy="77792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latin typeface="Segoe UI Black" panose="020B0A02040204020203" pitchFamily="34" charset="0"/>
                <a:ea typeface="Segoe UI Black" panose="020B0A02040204020203" pitchFamily="34" charset="0"/>
              </a:rPr>
              <a:t>DASAR HUKUM</a:t>
            </a:r>
            <a:endParaRPr lang="id-ID"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2120362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149">
            <a:extLst>
              <a:ext uri="{FF2B5EF4-FFF2-40B4-BE49-F238E27FC236}">
                <a16:creationId xmlns:a16="http://schemas.microsoft.com/office/drawing/2014/main" xmlns="" id="{F4EB0B81-94CD-40CE-91F8-03073A73DA10}"/>
              </a:ext>
            </a:extLst>
          </p:cNvPr>
          <p:cNvSpPr/>
          <p:nvPr/>
        </p:nvSpPr>
        <p:spPr>
          <a:xfrm>
            <a:off x="0" y="6606539"/>
            <a:ext cx="11364468" cy="251460"/>
          </a:xfrm>
          <a:custGeom>
            <a:avLst/>
            <a:gdLst/>
            <a:ahLst/>
            <a:cxnLst/>
            <a:rect l="l" t="t" r="r" b="b"/>
            <a:pathLst>
              <a:path w="11364468" h="251459">
                <a:moveTo>
                  <a:pt x="11364468" y="0"/>
                </a:moveTo>
                <a:lnTo>
                  <a:pt x="0" y="0"/>
                </a:lnTo>
                <a:lnTo>
                  <a:pt x="0" y="251457"/>
                </a:lnTo>
                <a:lnTo>
                  <a:pt x="11364468" y="251457"/>
                </a:lnTo>
                <a:lnTo>
                  <a:pt x="11364468" y="0"/>
                </a:lnTo>
                <a:close/>
              </a:path>
            </a:pathLst>
          </a:custGeom>
          <a:solidFill>
            <a:srgbClr val="0D4368"/>
          </a:solidFill>
        </p:spPr>
        <p:txBody>
          <a:bodyPr wrap="square" lIns="0" tIns="0" rIns="0" bIns="0" rtlCol="0">
            <a:noAutofit/>
          </a:bodyPr>
          <a:lstStyle/>
          <a:p>
            <a:endParaRPr/>
          </a:p>
        </p:txBody>
      </p:sp>
      <p:sp>
        <p:nvSpPr>
          <p:cNvPr id="52" name="object 147">
            <a:extLst>
              <a:ext uri="{FF2B5EF4-FFF2-40B4-BE49-F238E27FC236}">
                <a16:creationId xmlns:a16="http://schemas.microsoft.com/office/drawing/2014/main" xmlns="" id="{FA3E3BD5-8D20-4A23-BC9E-9B752FE672C0}"/>
              </a:ext>
            </a:extLst>
          </p:cNvPr>
          <p:cNvSpPr/>
          <p:nvPr/>
        </p:nvSpPr>
        <p:spPr>
          <a:xfrm>
            <a:off x="11349228" y="6600443"/>
            <a:ext cx="842772" cy="257556"/>
          </a:xfrm>
          <a:custGeom>
            <a:avLst/>
            <a:gdLst/>
            <a:ahLst/>
            <a:cxnLst/>
            <a:rect l="l" t="t" r="r" b="b"/>
            <a:pathLst>
              <a:path w="842772" h="257555">
                <a:moveTo>
                  <a:pt x="842772" y="0"/>
                </a:moveTo>
                <a:lnTo>
                  <a:pt x="0" y="0"/>
                </a:lnTo>
                <a:lnTo>
                  <a:pt x="0" y="257554"/>
                </a:lnTo>
                <a:lnTo>
                  <a:pt x="842772" y="257554"/>
                </a:lnTo>
                <a:lnTo>
                  <a:pt x="842772" y="0"/>
                </a:lnTo>
                <a:close/>
              </a:path>
            </a:pathLst>
          </a:custGeom>
          <a:solidFill>
            <a:srgbClr val="D43539"/>
          </a:solidFill>
        </p:spPr>
        <p:txBody>
          <a:bodyPr wrap="square" lIns="0" tIns="0" rIns="0" bIns="0" rtlCol="0">
            <a:noAutofit/>
          </a:bodyPr>
          <a:lstStyle/>
          <a:p>
            <a:endParaRPr/>
          </a:p>
        </p:txBody>
      </p:sp>
      <p:pic>
        <p:nvPicPr>
          <p:cNvPr id="57" name="Picture 2" descr="Gambar terkait">
            <a:extLst>
              <a:ext uri="{FF2B5EF4-FFF2-40B4-BE49-F238E27FC236}">
                <a16:creationId xmlns:a16="http://schemas.microsoft.com/office/drawing/2014/main" xmlns="" id="{22185BE9-9C4B-404D-80B1-D623DA2865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01" t="27903" r="31030" b="39255"/>
          <a:stretch/>
        </p:blipFill>
        <p:spPr bwMode="auto">
          <a:xfrm>
            <a:off x="152181" y="91498"/>
            <a:ext cx="992841" cy="863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FFCEAC0D-673B-4367-8A15-2AB8D9FEDB93}"/>
              </a:ext>
            </a:extLst>
          </p:cNvPr>
          <p:cNvSpPr txBox="1"/>
          <p:nvPr/>
        </p:nvSpPr>
        <p:spPr>
          <a:xfrm>
            <a:off x="1145022" y="303877"/>
            <a:ext cx="9587914" cy="438582"/>
          </a:xfrm>
          <a:prstGeom prst="rect">
            <a:avLst/>
          </a:prstGeom>
          <a:noFill/>
        </p:spPr>
        <p:txBody>
          <a:bodyPr wrap="square" rtlCol="0">
            <a:spAutoFit/>
          </a:bodyPr>
          <a:lstStyle/>
          <a:p>
            <a:pPr defTabSz="914126">
              <a:lnSpc>
                <a:spcPct val="90000"/>
              </a:lnSpc>
              <a:spcBef>
                <a:spcPct val="0"/>
              </a:spcBef>
            </a:pPr>
            <a:r>
              <a:rPr lang="id-ID" sz="2500" b="1" dirty="0" smtClean="0">
                <a:latin typeface="Segoe UI Black" panose="020B0A02040204020203" pitchFamily="34" charset="0"/>
                <a:ea typeface="Segoe UI Black" panose="020B0A02040204020203" pitchFamily="34" charset="0"/>
                <a:cs typeface="Segoe UI Black" panose="020B0A02040204020203" pitchFamily="34" charset="0"/>
              </a:rPr>
              <a:t>Rancangan Kebijakan BOKB Tahun 2021</a:t>
            </a:r>
            <a:endParaRPr lang="id-ID" sz="2500"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0" name="Rectangle 9"/>
          <p:cNvSpPr/>
          <p:nvPr/>
        </p:nvSpPr>
        <p:spPr>
          <a:xfrm>
            <a:off x="681204" y="1145650"/>
            <a:ext cx="4213525" cy="4478149"/>
          </a:xfrm>
          <a:prstGeom prst="rect">
            <a:avLst/>
          </a:prstGeom>
          <a:noFill/>
          <a:ln>
            <a:noFill/>
          </a:ln>
          <a:effectLst/>
        </p:spPr>
        <p:style>
          <a:lnRef idx="0">
            <a:schemeClr val="accent5"/>
          </a:lnRef>
          <a:fillRef idx="3">
            <a:schemeClr val="accent5"/>
          </a:fillRef>
          <a:effectRef idx="3">
            <a:schemeClr val="accent5"/>
          </a:effectRef>
          <a:fontRef idx="minor">
            <a:schemeClr val="lt1"/>
          </a:fontRef>
        </p:style>
        <p:txBody>
          <a:bodyPr wrap="square">
            <a:spAutoFit/>
          </a:bodyPr>
          <a:lstStyle/>
          <a:p>
            <a:pPr marR="0" lvl="0" algn="just" fontAlgn="base">
              <a:spcBef>
                <a:spcPts val="0"/>
              </a:spcBef>
              <a:spcAft>
                <a:spcPts val="0"/>
              </a:spcAft>
            </a:pPr>
            <a:r>
              <a:rPr lang="id-ID" sz="2000" b="1" dirty="0" smtClean="0">
                <a:solidFill>
                  <a:schemeClr val="tx1"/>
                </a:solidFill>
                <a:latin typeface="Segoe UI" panose="020B0502040204020203" pitchFamily="34" charset="0"/>
                <a:ea typeface="Times New Roman" panose="02020603050405020304" pitchFamily="18" charset="0"/>
                <a:cs typeface="Segoe UI" panose="020B0502040204020203" pitchFamily="34" charset="0"/>
              </a:rPr>
              <a:t>ARAH KEBIJAKAN </a:t>
            </a:r>
            <a:endParaRPr lang="id-ID" sz="2000" dirty="0" smtClean="0">
              <a:solidFill>
                <a:schemeClr val="tx1"/>
              </a:solidFill>
              <a:latin typeface="Segoe UI" panose="020B0502040204020203" pitchFamily="34" charset="0"/>
              <a:ea typeface="Times New Roman" panose="02020603050405020304" pitchFamily="18" charset="0"/>
              <a:cs typeface="Segoe UI" panose="020B0502040204020203" pitchFamily="34" charset="0"/>
            </a:endParaRPr>
          </a:p>
          <a:p>
            <a:pPr marL="363538" lvl="2" indent="-304800" fontAlgn="base">
              <a:spcBef>
                <a:spcPts val="600"/>
              </a:spcBef>
              <a:buFont typeface="+mj-lt"/>
              <a:buAutoNum type="alphaLcPeriod"/>
              <a:tabLst>
                <a:tab pos="287338" algn="l"/>
              </a:tabLst>
            </a:pPr>
            <a:r>
              <a:rPr lang="id-ID" sz="17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Meningkatkan akses dan mutu pelayanan kesehatan, keluarga berencana dan kesehatan reproduksi di daerah untuk meningkatkan pemerataan pelayanan kesehatan, mendukung daerah dalam pencapaian SPM Kesehatan dan pencapaian akreditasi fasilitas pelayanan kesehatan, serta peningkatan pemerataan pelayanan KB dan Kespro;</a:t>
            </a:r>
          </a:p>
          <a:p>
            <a:pPr marL="363538" lvl="2" indent="-304800" fontAlgn="base">
              <a:spcBef>
                <a:spcPts val="600"/>
              </a:spcBef>
              <a:buFont typeface="+mj-lt"/>
              <a:buAutoNum type="alphaLcPeriod"/>
              <a:tabLst>
                <a:tab pos="287338" algn="l"/>
              </a:tabLst>
            </a:pPr>
            <a:r>
              <a:rPr lang="id-ID" sz="17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Mempercepat penurunan angka kematian ibu (AKI) dan Stunting melalui penyiapan kehidupan berkeluarga bagi remaja dan penguatan pengasukan 1000 HPK.</a:t>
            </a:r>
            <a:endParaRPr lang="id-ID" sz="1700" dirty="0">
              <a:solidFill>
                <a:schemeClr val="tx1"/>
              </a:solidFill>
              <a:latin typeface="Segoe UI" panose="020B0502040204020203" pitchFamily="34" charset="0"/>
              <a:ea typeface="Times New Roman" panose="02020603050405020304" pitchFamily="18" charset="0"/>
              <a:cs typeface="Segoe UI" panose="020B0502040204020203" pitchFamily="34" charset="0"/>
            </a:endParaRPr>
          </a:p>
        </p:txBody>
      </p:sp>
      <p:pic>
        <p:nvPicPr>
          <p:cNvPr id="2" name="Picture 1"/>
          <p:cNvPicPr>
            <a:picLocks noChangeAspect="1"/>
          </p:cNvPicPr>
          <p:nvPr/>
        </p:nvPicPr>
        <p:blipFill rotWithShape="1">
          <a:blip r:embed="rId3"/>
          <a:srcRect l="24336" t="33163" r="31573" b="15718"/>
          <a:stretch/>
        </p:blipFill>
        <p:spPr>
          <a:xfrm>
            <a:off x="5545548" y="814401"/>
            <a:ext cx="5522793" cy="3600000"/>
          </a:xfrm>
          <a:prstGeom prst="rect">
            <a:avLst/>
          </a:prstGeom>
        </p:spPr>
      </p:pic>
      <p:pic>
        <p:nvPicPr>
          <p:cNvPr id="3" name="Picture 2"/>
          <p:cNvPicPr>
            <a:picLocks noChangeAspect="1"/>
          </p:cNvPicPr>
          <p:nvPr/>
        </p:nvPicPr>
        <p:blipFill rotWithShape="1">
          <a:blip r:embed="rId4"/>
          <a:srcRect l="24231" t="37994" r="31543" b="31911"/>
          <a:stretch/>
        </p:blipFill>
        <p:spPr>
          <a:xfrm>
            <a:off x="5525508" y="4394572"/>
            <a:ext cx="5522400" cy="2112814"/>
          </a:xfrm>
          <a:prstGeom prst="rect">
            <a:avLst/>
          </a:prstGeom>
        </p:spPr>
      </p:pic>
    </p:spTree>
    <p:extLst>
      <p:ext uri="{BB962C8B-B14F-4D97-AF65-F5344CB8AC3E}">
        <p14:creationId xmlns:p14="http://schemas.microsoft.com/office/powerpoint/2010/main" val="4101069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470" y="289822"/>
            <a:ext cx="10715283" cy="533400"/>
          </a:xfrm>
        </p:spPr>
        <p:txBody>
          <a:bodyPr>
            <a:normAutofit/>
          </a:bodyPr>
          <a:lstStyle/>
          <a:p>
            <a:r>
              <a:rPr lang="en-US" sz="2500" b="1" dirty="0">
                <a:latin typeface="Segoe UI Black" panose="020B0A02040204020203" pitchFamily="34" charset="0"/>
                <a:ea typeface="Segoe UI Black" panose="020B0A02040204020203" pitchFamily="34" charset="0"/>
                <a:cs typeface="Segoe UI Black" panose="020B0A02040204020203" pitchFamily="34" charset="0"/>
              </a:rPr>
              <a:t>KENDALA PELAKSANAAN PROTOKOL </a:t>
            </a:r>
            <a:r>
              <a:rPr lang="en-US" sz="2500" b="1" dirty="0" smtClean="0">
                <a:latin typeface="Segoe UI Black" panose="020B0A02040204020203" pitchFamily="34" charset="0"/>
                <a:ea typeface="Segoe UI Black" panose="020B0A02040204020203" pitchFamily="34" charset="0"/>
                <a:cs typeface="Segoe UI Black" panose="020B0A02040204020203" pitchFamily="34" charset="0"/>
              </a:rPr>
              <a:t>COVID</a:t>
            </a:r>
            <a:r>
              <a:rPr lang="id-ID" sz="2500" b="1" dirty="0" smtClean="0">
                <a:latin typeface="Segoe UI Black" panose="020B0A02040204020203" pitchFamily="34" charset="0"/>
                <a:ea typeface="Segoe UI Black" panose="020B0A02040204020203" pitchFamily="34" charset="0"/>
                <a:cs typeface="Segoe UI Black" panose="020B0A02040204020203" pitchFamily="34" charset="0"/>
              </a:rPr>
              <a:t>-</a:t>
            </a:r>
            <a:r>
              <a:rPr lang="en-US" sz="2500" b="1" dirty="0" smtClean="0">
                <a:latin typeface="Segoe UI Black" panose="020B0A02040204020203" pitchFamily="34" charset="0"/>
                <a:ea typeface="Segoe UI Black" panose="020B0A02040204020203" pitchFamily="34" charset="0"/>
                <a:cs typeface="Segoe UI Black" panose="020B0A02040204020203" pitchFamily="34" charset="0"/>
              </a:rPr>
              <a:t>19</a:t>
            </a:r>
            <a:endParaRPr lang="en-US" sz="2500" b="1" dirty="0">
              <a:latin typeface="Segoe UI Black" panose="020B0A02040204020203" pitchFamily="34" charset="0"/>
              <a:ea typeface="Segoe UI Black" panose="020B0A02040204020203" pitchFamily="34" charset="0"/>
              <a:cs typeface="Segoe UI Black" panose="020B0A02040204020203"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1686397"/>
              </p:ext>
            </p:extLst>
          </p:nvPr>
        </p:nvGraphicFramePr>
        <p:xfrm>
          <a:off x="161850" y="1009687"/>
          <a:ext cx="11927840" cy="5173649"/>
        </p:xfrm>
        <a:graphic>
          <a:graphicData uri="http://schemas.openxmlformats.org/drawingml/2006/table">
            <a:tbl>
              <a:tblPr firstRow="1" bandRow="1">
                <a:tableStyleId>{5C22544A-7EE6-4342-B048-85BDC9FD1C3A}</a:tableStyleId>
              </a:tblPr>
              <a:tblGrid>
                <a:gridCol w="618079">
                  <a:extLst>
                    <a:ext uri="{9D8B030D-6E8A-4147-A177-3AD203B41FA5}">
                      <a16:colId xmlns:a16="http://schemas.microsoft.com/office/drawing/2014/main" xmlns="" val="20000"/>
                    </a:ext>
                  </a:extLst>
                </a:gridCol>
                <a:gridCol w="2998246">
                  <a:extLst>
                    <a:ext uri="{9D8B030D-6E8A-4147-A177-3AD203B41FA5}">
                      <a16:colId xmlns:a16="http://schemas.microsoft.com/office/drawing/2014/main" xmlns="" val="20001"/>
                    </a:ext>
                  </a:extLst>
                </a:gridCol>
                <a:gridCol w="5742343">
                  <a:extLst>
                    <a:ext uri="{9D8B030D-6E8A-4147-A177-3AD203B41FA5}">
                      <a16:colId xmlns:a16="http://schemas.microsoft.com/office/drawing/2014/main" xmlns="" val="20002"/>
                    </a:ext>
                  </a:extLst>
                </a:gridCol>
                <a:gridCol w="2569172">
                  <a:extLst>
                    <a:ext uri="{9D8B030D-6E8A-4147-A177-3AD203B41FA5}">
                      <a16:colId xmlns:a16="http://schemas.microsoft.com/office/drawing/2014/main" xmlns="" val="20003"/>
                    </a:ext>
                  </a:extLst>
                </a:gridCol>
              </a:tblGrid>
              <a:tr h="426720">
                <a:tc>
                  <a:txBody>
                    <a:bodyPr/>
                    <a:lstStyle/>
                    <a:p>
                      <a:pPr algn="ctr">
                        <a:buNone/>
                      </a:pPr>
                      <a:r>
                        <a:rPr lang="id-ID" sz="2000" noProof="0" dirty="0" smtClean="0">
                          <a:latin typeface="Segoe UI" panose="020B0502040204020203" pitchFamily="34" charset="0"/>
                          <a:cs typeface="Segoe UI" panose="020B0502040204020203" pitchFamily="34" charset="0"/>
                        </a:rPr>
                        <a:t>No</a:t>
                      </a:r>
                      <a:endParaRPr lang="id-ID" sz="20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buNone/>
                      </a:pPr>
                      <a:r>
                        <a:rPr lang="id-ID" sz="2000" noProof="0" dirty="0" smtClean="0">
                          <a:latin typeface="Segoe UI" panose="020B0502040204020203" pitchFamily="34" charset="0"/>
                          <a:cs typeface="Segoe UI" panose="020B0502040204020203" pitchFamily="34" charset="0"/>
                        </a:rPr>
                        <a:t>Topik Kendala</a:t>
                      </a:r>
                      <a:endParaRPr lang="id-ID" sz="20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buNone/>
                      </a:pPr>
                      <a:r>
                        <a:rPr lang="id-ID" sz="2000" noProof="0" dirty="0" smtClean="0">
                          <a:latin typeface="Segoe UI" panose="020B0502040204020203" pitchFamily="34" charset="0"/>
                          <a:cs typeface="Segoe UI" panose="020B0502040204020203" pitchFamily="34" charset="0"/>
                        </a:rPr>
                        <a:t>Rincian Kendala</a:t>
                      </a:r>
                      <a:endParaRPr lang="id-ID" sz="20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buNone/>
                      </a:pPr>
                      <a:r>
                        <a:rPr lang="id-ID" sz="2000" noProof="0" dirty="0" smtClean="0">
                          <a:latin typeface="Segoe UI" panose="020B0502040204020203" pitchFamily="34" charset="0"/>
                          <a:cs typeface="Segoe UI" panose="020B0502040204020203" pitchFamily="34" charset="0"/>
                        </a:rPr>
                        <a:t>Solusi</a:t>
                      </a:r>
                      <a:endParaRPr lang="id-ID" sz="20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754049">
                <a:tc>
                  <a:txBody>
                    <a:bodyPr/>
                    <a:lstStyle/>
                    <a:p>
                      <a:pPr algn="ctr">
                        <a:buNone/>
                      </a:pPr>
                      <a:r>
                        <a:rPr lang="id-ID" sz="1700" noProof="0" dirty="0" smtClean="0">
                          <a:latin typeface="Segoe UI" panose="020B0502040204020203" pitchFamily="34" charset="0"/>
                          <a:cs typeface="Segoe UI" panose="020B0502040204020203" pitchFamily="34" charset="0"/>
                        </a:rPr>
                        <a:t>1</a:t>
                      </a:r>
                      <a:endParaRPr lang="id-ID" sz="17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id-ID" sz="1700" noProof="0" dirty="0" smtClean="0">
                          <a:latin typeface="Segoe UI" panose="020B0502040204020203" pitchFamily="34" charset="0"/>
                          <a:cs typeface="Segoe UI" panose="020B0502040204020203" pitchFamily="34" charset="0"/>
                        </a:rPr>
                        <a:t>Jumlah Penduduk rentang miskin dan miskin bertambah</a:t>
                      </a:r>
                      <a:endParaRPr lang="id-ID" sz="17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id-ID" sz="1700" noProof="0" dirty="0" smtClean="0">
                          <a:latin typeface="Segoe UI" panose="020B0502040204020203" pitchFamily="34" charset="0"/>
                          <a:cs typeface="Segoe UI" panose="020B0502040204020203" pitchFamily="34" charset="0"/>
                        </a:rPr>
                        <a:t>PHK dan matinya sektor non-formal sehingga banyak orang kehilangan penghasilan</a:t>
                      </a:r>
                      <a:endParaRPr lang="id-ID" sz="17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id-ID" sz="1700" noProof="0" dirty="0" smtClean="0">
                          <a:latin typeface="Segoe UI" panose="020B0502040204020203" pitchFamily="34" charset="0"/>
                          <a:cs typeface="Segoe UI" panose="020B0502040204020203" pitchFamily="34" charset="0"/>
                        </a:rPr>
                        <a:t>Perlu dilakukan pemberian JPS (bansos)</a:t>
                      </a:r>
                      <a:endParaRPr lang="id-ID" sz="17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004552">
                <a:tc>
                  <a:txBody>
                    <a:bodyPr/>
                    <a:lstStyle/>
                    <a:p>
                      <a:pPr algn="ctr">
                        <a:buNone/>
                      </a:pPr>
                      <a:r>
                        <a:rPr lang="id-ID" sz="1700" noProof="0" dirty="0" smtClean="0">
                          <a:latin typeface="Segoe UI" panose="020B0502040204020203" pitchFamily="34" charset="0"/>
                          <a:cs typeface="Segoe UI" panose="020B0502040204020203" pitchFamily="34" charset="0"/>
                        </a:rPr>
                        <a:t>2</a:t>
                      </a:r>
                      <a:endParaRPr lang="id-ID" sz="17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id-ID" sz="1700" noProof="0" dirty="0" smtClean="0">
                          <a:latin typeface="Segoe UI" panose="020B0502040204020203" pitchFamily="34" charset="0"/>
                          <a:cs typeface="Segoe UI" panose="020B0502040204020203" pitchFamily="34" charset="0"/>
                        </a:rPr>
                        <a:t>Lingkungan hunian perkotaan yg padat dan kesadaran masyarakat yg masih rendah</a:t>
                      </a:r>
                      <a:endParaRPr lang="id-ID" sz="17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id-ID" sz="1700" noProof="0" dirty="0" smtClean="0">
                          <a:latin typeface="Segoe UI" panose="020B0502040204020203" pitchFamily="34" charset="0"/>
                          <a:cs typeface="Segoe UI" panose="020B0502040204020203" pitchFamily="34" charset="0"/>
                        </a:rPr>
                        <a:t>Banyaknya lingkungan kumuh, tingkat Pendidikan rendah, masyarakat masih berkerumun dan tidak disiplin, serta kerawanan sosial</a:t>
                      </a:r>
                      <a:endParaRPr lang="id-ID" sz="17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id-ID" sz="1700" noProof="0" dirty="0" smtClean="0">
                          <a:latin typeface="Segoe UI" panose="020B0502040204020203" pitchFamily="34" charset="0"/>
                          <a:cs typeface="Segoe UI" panose="020B0502040204020203" pitchFamily="34" charset="0"/>
                        </a:rPr>
                        <a:t>Pengawasan dan penegakan disiplin oleh aparat</a:t>
                      </a:r>
                      <a:endParaRPr lang="id-ID" sz="17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824248">
                <a:tc>
                  <a:txBody>
                    <a:bodyPr/>
                    <a:lstStyle/>
                    <a:p>
                      <a:pPr algn="ctr">
                        <a:buNone/>
                      </a:pPr>
                      <a:r>
                        <a:rPr lang="id-ID" sz="1700" noProof="0" dirty="0" smtClean="0">
                          <a:latin typeface="Segoe UI" panose="020B0502040204020203" pitchFamily="34" charset="0"/>
                          <a:cs typeface="Segoe UI" panose="020B0502040204020203" pitchFamily="34" charset="0"/>
                        </a:rPr>
                        <a:t>3</a:t>
                      </a:r>
                      <a:endParaRPr lang="id-ID" sz="17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id-ID" sz="1700" noProof="0" dirty="0" smtClean="0">
                          <a:latin typeface="Segoe UI" panose="020B0502040204020203" pitchFamily="34" charset="0"/>
                          <a:cs typeface="Segoe UI" panose="020B0502040204020203" pitchFamily="34" charset="0"/>
                        </a:rPr>
                        <a:t>Kesadaran dan kepatuhan individu pun masih  rendah</a:t>
                      </a:r>
                      <a:endParaRPr lang="id-ID" sz="17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id-ID" sz="1700" noProof="0" dirty="0" smtClean="0">
                          <a:latin typeface="Segoe UI" panose="020B0502040204020203" pitchFamily="34" charset="0"/>
                          <a:cs typeface="Segoe UI" panose="020B0502040204020203" pitchFamily="34" charset="0"/>
                        </a:rPr>
                        <a:t>masih ada sebagian masyarakat yang tetap berkumpul, tidak jaga kebersihan dan tidak bermasker ketika bepergian.</a:t>
                      </a:r>
                      <a:endParaRPr lang="id-ID" sz="17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id-ID" sz="1700" noProof="0" dirty="0" smtClean="0">
                          <a:latin typeface="Segoe UI" panose="020B0502040204020203" pitchFamily="34" charset="0"/>
                          <a:cs typeface="Segoe UI" panose="020B0502040204020203" pitchFamily="34" charset="0"/>
                        </a:rPr>
                        <a:t>Perlu dilakukan pemantauan dan penerapan sanksi</a:t>
                      </a:r>
                      <a:endParaRPr lang="id-ID" sz="17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824248">
                <a:tc>
                  <a:txBody>
                    <a:bodyPr/>
                    <a:lstStyle/>
                    <a:p>
                      <a:pPr algn="ctr">
                        <a:buNone/>
                      </a:pPr>
                      <a:r>
                        <a:rPr lang="id-ID" sz="1700" noProof="0" dirty="0" smtClean="0">
                          <a:latin typeface="Segoe UI" panose="020B0502040204020203" pitchFamily="34" charset="0"/>
                          <a:cs typeface="Segoe UI" panose="020B0502040204020203" pitchFamily="34" charset="0"/>
                        </a:rPr>
                        <a:t>4</a:t>
                      </a:r>
                      <a:endParaRPr lang="id-ID" sz="17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id-ID" sz="1700" noProof="0" dirty="0" smtClean="0">
                          <a:latin typeface="Segoe UI" panose="020B0502040204020203" pitchFamily="34" charset="0"/>
                          <a:cs typeface="Segoe UI" panose="020B0502040204020203" pitchFamily="34" charset="0"/>
                        </a:rPr>
                        <a:t>Anggaran Pemda terbatas</a:t>
                      </a:r>
                      <a:endParaRPr lang="id-ID" sz="17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id-ID" sz="1700" noProof="0" dirty="0" smtClean="0">
                          <a:latin typeface="Segoe UI" panose="020B0502040204020203" pitchFamily="34" charset="0"/>
                          <a:cs typeface="Segoe UI" panose="020B0502040204020203" pitchFamily="34" charset="0"/>
                        </a:rPr>
                        <a:t>Biaya tunjangan sosial yang besar sedangkan anggaran Pemerintah Daerah terbatas</a:t>
                      </a:r>
                      <a:endParaRPr lang="id-ID" sz="17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indent="-174625">
                        <a:buFont typeface="Arial" panose="020B0604020202020204" pitchFamily="34" charset="0"/>
                        <a:buChar char="•"/>
                      </a:pPr>
                      <a:r>
                        <a:rPr lang="id-ID" sz="1700" noProof="0" dirty="0" smtClean="0">
                          <a:latin typeface="Segoe UI" panose="020B0502040204020203" pitchFamily="34" charset="0"/>
                          <a:cs typeface="Segoe UI" panose="020B0502040204020203" pitchFamily="34" charset="0"/>
                        </a:rPr>
                        <a:t>Refocusing dan realokasi APBD</a:t>
                      </a:r>
                    </a:p>
                    <a:p>
                      <a:pPr marL="174625" indent="-174625">
                        <a:buFont typeface="Arial" panose="020B0604020202020204" pitchFamily="34" charset="0"/>
                        <a:buChar char="•"/>
                      </a:pPr>
                      <a:r>
                        <a:rPr lang="id-ID" sz="1700" noProof="0" dirty="0" smtClean="0">
                          <a:latin typeface="Segoe UI" panose="020B0502040204020203" pitchFamily="34" charset="0"/>
                          <a:cs typeface="Segoe UI" panose="020B0502040204020203" pitchFamily="34" charset="0"/>
                        </a:rPr>
                        <a:t>Dukungan dari pusat secara terkoordinir</a:t>
                      </a:r>
                      <a:endParaRPr lang="id-ID" sz="17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824248">
                <a:tc>
                  <a:txBody>
                    <a:bodyPr/>
                    <a:lstStyle/>
                    <a:p>
                      <a:pPr algn="ctr">
                        <a:buNone/>
                      </a:pPr>
                      <a:r>
                        <a:rPr lang="id-ID" sz="1700" noProof="0" dirty="0" smtClean="0">
                          <a:latin typeface="Segoe UI" panose="020B0502040204020203" pitchFamily="34" charset="0"/>
                          <a:cs typeface="Segoe UI" panose="020B0502040204020203" pitchFamily="34" charset="0"/>
                        </a:rPr>
                        <a:t>5</a:t>
                      </a:r>
                      <a:endParaRPr lang="id-ID" sz="17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id-ID" sz="1700" noProof="0" dirty="0" smtClean="0">
                          <a:latin typeface="Segoe UI" panose="020B0502040204020203" pitchFamily="34" charset="0"/>
                          <a:cs typeface="Segoe UI" panose="020B0502040204020203" pitchFamily="34" charset="0"/>
                        </a:rPr>
                        <a:t>Data penduduk yang tidak sama antar instansi</a:t>
                      </a:r>
                      <a:endParaRPr lang="id-ID" sz="17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id-ID" sz="1700" noProof="0" dirty="0" smtClean="0">
                          <a:latin typeface="Segoe UI" panose="020B0502040204020203" pitchFamily="34" charset="0"/>
                          <a:cs typeface="Segoe UI" panose="020B0502040204020203" pitchFamily="34" charset="0"/>
                        </a:rPr>
                        <a:t>Data pendudukan antara pemerintah pusat dan pemerintah daerah tidak sinkron</a:t>
                      </a:r>
                      <a:endParaRPr lang="id-ID" sz="17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id-ID" sz="1700" noProof="0" dirty="0" smtClean="0">
                          <a:latin typeface="Segoe UI" panose="020B0502040204020203" pitchFamily="34" charset="0"/>
                          <a:cs typeface="Segoe UI" panose="020B0502040204020203" pitchFamily="34" charset="0"/>
                        </a:rPr>
                        <a:t>Perlu dilakukan koordinasi dan rekon data </a:t>
                      </a:r>
                      <a:endParaRPr lang="id-ID" sz="1700" noProof="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5" name="Picture 2" descr="Gambar terkait">
            <a:extLst>
              <a:ext uri="{FF2B5EF4-FFF2-40B4-BE49-F238E27FC236}">
                <a16:creationId xmlns:a16="http://schemas.microsoft.com/office/drawing/2014/main" xmlns="" id="{22185BE9-9C4B-404D-80B1-D623DA2865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01" t="27903" r="31030" b="39255"/>
          <a:stretch/>
        </p:blipFill>
        <p:spPr bwMode="auto">
          <a:xfrm>
            <a:off x="152181" y="91498"/>
            <a:ext cx="992841" cy="86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336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5"/>
          <p:cNvSpPr txBox="1">
            <a:spLocks noGrp="1"/>
          </p:cNvSpPr>
          <p:nvPr>
            <p:ph type="ctrTitle" idx="4294967295"/>
          </p:nvPr>
        </p:nvSpPr>
        <p:spPr>
          <a:xfrm>
            <a:off x="2362384" y="1952752"/>
            <a:ext cx="5561100" cy="1546500"/>
          </a:xfrm>
          <a:prstGeom prst="rect">
            <a:avLst/>
          </a:prstGeom>
        </p:spPr>
        <p:txBody>
          <a:bodyPr spcFirstLastPara="1" wrap="square" lIns="91425" tIns="91425" rIns="91425" bIns="91425" anchor="b" anchorCtr="0">
            <a:noAutofit/>
          </a:bodyPr>
          <a:lstStyle/>
          <a:p>
            <a:r>
              <a:rPr lang="id-ID" sz="6000" b="1" dirty="0" smtClean="0">
                <a:solidFill>
                  <a:schemeClr val="accent4">
                    <a:lumMod val="40000"/>
                    <a:lumOff val="60000"/>
                  </a:schemeClr>
                </a:solidFill>
                <a:latin typeface="Tw Cen MT" panose="020B0602020104020603" pitchFamily="34" charset="0"/>
              </a:rPr>
              <a:t>TERIMA KASIH</a:t>
            </a:r>
            <a:endParaRPr lang="id-ID" sz="6000" b="1" dirty="0">
              <a:solidFill>
                <a:schemeClr val="accent4">
                  <a:lumMod val="40000"/>
                  <a:lumOff val="60000"/>
                </a:schemeClr>
              </a:solidFill>
              <a:latin typeface="Tw Cen MT" panose="020B0602020104020603" pitchFamily="34" charset="0"/>
            </a:endParaRPr>
          </a:p>
        </p:txBody>
      </p:sp>
      <p:sp>
        <p:nvSpPr>
          <p:cNvPr id="340" name="Google Shape;340;p35"/>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fld id="{00000000-1234-1234-1234-123412341234}" type="slidenum">
              <a:rPr lang="en"/>
              <a:pPr/>
              <a:t>14</a:t>
            </a:fld>
            <a:endParaRPr/>
          </a:p>
        </p:txBody>
      </p:sp>
      <p:sp>
        <p:nvSpPr>
          <p:cNvPr id="6" name="TextBox 5"/>
          <p:cNvSpPr txBox="1"/>
          <p:nvPr/>
        </p:nvSpPr>
        <p:spPr>
          <a:xfrm>
            <a:off x="2440025" y="3674652"/>
            <a:ext cx="5405818" cy="2059025"/>
          </a:xfrm>
          <a:prstGeom prst="rect">
            <a:avLst/>
          </a:prstGeom>
          <a:noFill/>
        </p:spPr>
        <p:txBody>
          <a:bodyPr wrap="square" rtlCol="0">
            <a:spAutoFit/>
          </a:bodyPr>
          <a:lstStyle/>
          <a:p>
            <a:endParaRPr lang="en-US" sz="1260" b="1" dirty="0">
              <a:latin typeface="Tw Cen MT" panose="020B0602020104020603" pitchFamily="34" charset="0"/>
              <a:cs typeface="Cambria"/>
            </a:endParaRPr>
          </a:p>
          <a:p>
            <a:r>
              <a:rPr lang="id-ID" sz="1440" b="1" dirty="0">
                <a:latin typeface="Tw Cen MT" panose="020B0602020104020603" pitchFamily="34" charset="0"/>
                <a:cs typeface="Cambria"/>
              </a:rPr>
              <a:t>Direktorat Jenderal Perimbangan Keuangan</a:t>
            </a:r>
          </a:p>
          <a:p>
            <a:r>
              <a:rPr lang="id-ID" sz="1440" b="1" dirty="0" smtClean="0">
                <a:latin typeface="Tw Cen MT" panose="020B0602020104020603" pitchFamily="34" charset="0"/>
                <a:cs typeface="Cambria"/>
              </a:rPr>
              <a:t>Subdit </a:t>
            </a:r>
            <a:r>
              <a:rPr lang="id-ID" sz="1440" b="1" dirty="0">
                <a:latin typeface="Tw Cen MT" panose="020B0602020104020603" pitchFamily="34" charset="0"/>
                <a:cs typeface="Cambria"/>
              </a:rPr>
              <a:t>DAK Nonfisik, Direktorat Dana </a:t>
            </a:r>
            <a:r>
              <a:rPr lang="id-ID" sz="1440" b="1" dirty="0" smtClean="0">
                <a:latin typeface="Tw Cen MT" panose="020B0602020104020603" pitchFamily="34" charset="0"/>
                <a:cs typeface="Cambria"/>
              </a:rPr>
              <a:t>Transfer Khusus</a:t>
            </a:r>
            <a:endParaRPr lang="id-ID" sz="1440" b="1" dirty="0">
              <a:latin typeface="Tw Cen MT" panose="020B0602020104020603" pitchFamily="34" charset="0"/>
              <a:cs typeface="Cambria"/>
            </a:endParaRPr>
          </a:p>
          <a:p>
            <a:endParaRPr lang="id-ID" sz="1440" b="1" dirty="0">
              <a:latin typeface="Tw Cen MT" panose="020B0602020104020603" pitchFamily="34" charset="0"/>
              <a:cs typeface="Cambria"/>
            </a:endParaRPr>
          </a:p>
          <a:p>
            <a:r>
              <a:rPr lang="id-ID" sz="1440" b="1" dirty="0">
                <a:latin typeface="Tw Cen MT" panose="020B0602020104020603" pitchFamily="34" charset="0"/>
                <a:cs typeface="Cambria"/>
              </a:rPr>
              <a:t>Gd. Radius Prawiro Lt. </a:t>
            </a:r>
            <a:r>
              <a:rPr lang="id-ID" sz="1440" b="1" dirty="0" smtClean="0">
                <a:latin typeface="Tw Cen MT" panose="020B0602020104020603" pitchFamily="34" charset="0"/>
                <a:cs typeface="Cambria"/>
              </a:rPr>
              <a:t>8</a:t>
            </a:r>
            <a:endParaRPr lang="id-ID" sz="1440" b="1" dirty="0">
              <a:latin typeface="Tw Cen MT" panose="020B0602020104020603" pitchFamily="34" charset="0"/>
              <a:cs typeface="Cambria"/>
            </a:endParaRPr>
          </a:p>
          <a:p>
            <a:r>
              <a:rPr lang="id-ID" sz="1440" b="1" dirty="0">
                <a:latin typeface="Tw Cen MT" panose="020B0602020104020603" pitchFamily="34" charset="0"/>
                <a:cs typeface="Cambria"/>
              </a:rPr>
              <a:t>Jl. DR. Wahidin No. 1, Jakarta Pusat – 10710</a:t>
            </a:r>
          </a:p>
          <a:p>
            <a:pPr>
              <a:tabLst>
                <a:tab pos="1093790" algn="l"/>
              </a:tabLst>
            </a:pPr>
            <a:r>
              <a:rPr lang="id-ID" sz="1440" b="1" dirty="0">
                <a:latin typeface="Tw Cen MT" panose="020B0602020104020603" pitchFamily="34" charset="0"/>
                <a:cs typeface="Cambria"/>
              </a:rPr>
              <a:t>Telp./Fax.	: (021) 3505087</a:t>
            </a:r>
          </a:p>
          <a:p>
            <a:pPr>
              <a:tabLst>
                <a:tab pos="1093790" algn="l"/>
              </a:tabLst>
            </a:pPr>
            <a:r>
              <a:rPr lang="id-ID" sz="1440" b="1" dirty="0">
                <a:latin typeface="Tw Cen MT" panose="020B0602020104020603" pitchFamily="34" charset="0"/>
                <a:cs typeface="Cambria"/>
              </a:rPr>
              <a:t>E-mail	: subdit.daknonfisik@gmail.com</a:t>
            </a:r>
          </a:p>
          <a:p>
            <a:pPr>
              <a:tabLst>
                <a:tab pos="1093790" algn="l"/>
              </a:tabLst>
            </a:pPr>
            <a:r>
              <a:rPr lang="id-ID" sz="1440" b="1" dirty="0">
                <a:latin typeface="Tw Cen MT" panose="020B0602020104020603" pitchFamily="34" charset="0"/>
                <a:cs typeface="Cambria"/>
              </a:rPr>
              <a:t>Website	: </a:t>
            </a:r>
            <a:r>
              <a:rPr lang="en-US" sz="1440" b="1" dirty="0">
                <a:latin typeface="Tw Cen MT" panose="020B0602020104020603" pitchFamily="34" charset="0"/>
                <a:cs typeface="Cambria"/>
              </a:rPr>
              <a:t>www.djpk.</a:t>
            </a:r>
            <a:r>
              <a:rPr lang="id-ID" sz="1440" b="1" dirty="0">
                <a:latin typeface="Tw Cen MT" panose="020B0602020104020603" pitchFamily="34" charset="0"/>
                <a:cs typeface="Cambria"/>
              </a:rPr>
              <a:t>kemenkeu</a:t>
            </a:r>
            <a:r>
              <a:rPr lang="en-US" sz="1440" b="1" dirty="0">
                <a:latin typeface="Tw Cen MT" panose="020B0602020104020603" pitchFamily="34" charset="0"/>
                <a:cs typeface="Cambria"/>
              </a:rPr>
              <a:t>.go.id</a:t>
            </a:r>
          </a:p>
        </p:txBody>
      </p:sp>
      <p:sp>
        <p:nvSpPr>
          <p:cNvPr id="7" name="TextBox 21"/>
          <p:cNvSpPr txBox="1"/>
          <p:nvPr/>
        </p:nvSpPr>
        <p:spPr>
          <a:xfrm>
            <a:off x="7147516" y="968125"/>
            <a:ext cx="4570482" cy="523477"/>
          </a:xfrm>
          <a:prstGeom prst="rect">
            <a:avLst/>
          </a:prstGeom>
          <a:noFill/>
        </p:spPr>
        <p:txBody>
          <a:bodyPr wrap="non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id-ID" sz="1401" b="1" dirty="0">
                <a:latin typeface="Futura Md BT" panose="020B0602020204020303" pitchFamily="34" charset="0"/>
              </a:rPr>
              <a:t>KEMENTERIAN KEUANGAN</a:t>
            </a:r>
            <a:endParaRPr lang="en-US" sz="1401" b="1" dirty="0">
              <a:latin typeface="Futura Md BT" panose="020B0602020204020303" pitchFamily="34" charset="0"/>
            </a:endParaRPr>
          </a:p>
          <a:p>
            <a:pPr algn="r">
              <a:defRPr/>
            </a:pPr>
            <a:r>
              <a:rPr lang="en-US" sz="1401" dirty="0">
                <a:latin typeface="Futura Md BT" panose="020B0602020204020303" pitchFamily="34" charset="0"/>
              </a:rPr>
              <a:t>DIREKTORAT JENDERAL PERIMBANGAN KEUANGAN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5512" y="154530"/>
            <a:ext cx="1281689" cy="813595"/>
          </a:xfrm>
          <a:prstGeom prst="rect">
            <a:avLst/>
          </a:prstGeom>
        </p:spPr>
      </p:pic>
    </p:spTree>
    <p:extLst>
      <p:ext uri="{BB962C8B-B14F-4D97-AF65-F5344CB8AC3E}">
        <p14:creationId xmlns:p14="http://schemas.microsoft.com/office/powerpoint/2010/main" val="4093737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147">
            <a:extLst>
              <a:ext uri="{FF2B5EF4-FFF2-40B4-BE49-F238E27FC236}">
                <a16:creationId xmlns:a16="http://schemas.microsoft.com/office/drawing/2014/main" xmlns="" id="{FA3E3BD5-8D20-4A23-BC9E-9B752FE672C0}"/>
              </a:ext>
            </a:extLst>
          </p:cNvPr>
          <p:cNvSpPr/>
          <p:nvPr/>
        </p:nvSpPr>
        <p:spPr>
          <a:xfrm>
            <a:off x="11349228" y="6600443"/>
            <a:ext cx="842772" cy="257556"/>
          </a:xfrm>
          <a:custGeom>
            <a:avLst/>
            <a:gdLst/>
            <a:ahLst/>
            <a:cxnLst/>
            <a:rect l="l" t="t" r="r" b="b"/>
            <a:pathLst>
              <a:path w="842772" h="257555">
                <a:moveTo>
                  <a:pt x="842772" y="0"/>
                </a:moveTo>
                <a:lnTo>
                  <a:pt x="0" y="0"/>
                </a:lnTo>
                <a:lnTo>
                  <a:pt x="0" y="257554"/>
                </a:lnTo>
                <a:lnTo>
                  <a:pt x="842772" y="257554"/>
                </a:lnTo>
                <a:lnTo>
                  <a:pt x="842772" y="0"/>
                </a:lnTo>
                <a:close/>
              </a:path>
            </a:pathLst>
          </a:custGeom>
          <a:solidFill>
            <a:srgbClr val="D43539"/>
          </a:solidFill>
        </p:spPr>
        <p:txBody>
          <a:bodyPr wrap="square" lIns="0" tIns="0" rIns="0" bIns="0" rtlCol="0">
            <a:noAutofit/>
          </a:bodyPr>
          <a:lstStyle/>
          <a:p>
            <a:endParaRPr/>
          </a:p>
        </p:txBody>
      </p:sp>
      <p:sp>
        <p:nvSpPr>
          <p:cNvPr id="53" name="object 149">
            <a:extLst>
              <a:ext uri="{FF2B5EF4-FFF2-40B4-BE49-F238E27FC236}">
                <a16:creationId xmlns:a16="http://schemas.microsoft.com/office/drawing/2014/main" xmlns="" id="{F4EB0B81-94CD-40CE-91F8-03073A73DA10}"/>
              </a:ext>
            </a:extLst>
          </p:cNvPr>
          <p:cNvSpPr/>
          <p:nvPr/>
        </p:nvSpPr>
        <p:spPr>
          <a:xfrm>
            <a:off x="0" y="6606539"/>
            <a:ext cx="11364468" cy="251460"/>
          </a:xfrm>
          <a:custGeom>
            <a:avLst/>
            <a:gdLst/>
            <a:ahLst/>
            <a:cxnLst/>
            <a:rect l="l" t="t" r="r" b="b"/>
            <a:pathLst>
              <a:path w="11364468" h="251459">
                <a:moveTo>
                  <a:pt x="11364468" y="0"/>
                </a:moveTo>
                <a:lnTo>
                  <a:pt x="0" y="0"/>
                </a:lnTo>
                <a:lnTo>
                  <a:pt x="0" y="251457"/>
                </a:lnTo>
                <a:lnTo>
                  <a:pt x="11364468" y="251457"/>
                </a:lnTo>
                <a:lnTo>
                  <a:pt x="11364468" y="0"/>
                </a:lnTo>
                <a:close/>
              </a:path>
            </a:pathLst>
          </a:custGeom>
          <a:solidFill>
            <a:srgbClr val="0D4368"/>
          </a:solidFill>
        </p:spPr>
        <p:txBody>
          <a:bodyPr wrap="square" lIns="0" tIns="0" rIns="0" bIns="0" rtlCol="0">
            <a:noAutofit/>
          </a:bodyPr>
          <a:lstStyle/>
          <a:p>
            <a:endParaRPr/>
          </a:p>
        </p:txBody>
      </p:sp>
      <p:pic>
        <p:nvPicPr>
          <p:cNvPr id="57" name="Picture 2" descr="Gambar terkait">
            <a:extLst>
              <a:ext uri="{FF2B5EF4-FFF2-40B4-BE49-F238E27FC236}">
                <a16:creationId xmlns:a16="http://schemas.microsoft.com/office/drawing/2014/main" xmlns="" id="{22185BE9-9C4B-404D-80B1-D623DA2865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01" t="27903" r="31030" b="39255"/>
          <a:stretch/>
        </p:blipFill>
        <p:spPr bwMode="auto">
          <a:xfrm>
            <a:off x="152181" y="91498"/>
            <a:ext cx="992841" cy="863340"/>
          </a:xfrm>
          <a:prstGeom prst="rect">
            <a:avLst/>
          </a:prstGeom>
          <a:noFill/>
          <a:extLst>
            <a:ext uri="{909E8E84-426E-40DD-AFC4-6F175D3DCCD1}">
              <a14:hiddenFill xmlns:a14="http://schemas.microsoft.com/office/drawing/2010/main">
                <a:solidFill>
                  <a:srgbClr val="FFFFFF"/>
                </a:solidFill>
              </a14:hiddenFill>
            </a:ext>
          </a:extLst>
        </p:spPr>
      </p:pic>
      <p:sp>
        <p:nvSpPr>
          <p:cNvPr id="134" name="object 107">
            <a:extLst>
              <a:ext uri="{FF2B5EF4-FFF2-40B4-BE49-F238E27FC236}">
                <a16:creationId xmlns:a16="http://schemas.microsoft.com/office/drawing/2014/main" xmlns="" id="{DAA192E3-836D-498C-9DC5-06DDA39AA0E7}"/>
              </a:ext>
            </a:extLst>
          </p:cNvPr>
          <p:cNvSpPr txBox="1"/>
          <p:nvPr/>
        </p:nvSpPr>
        <p:spPr>
          <a:xfrm>
            <a:off x="1145022" y="393670"/>
            <a:ext cx="10893191" cy="1060870"/>
          </a:xfrm>
          <a:prstGeom prst="rect">
            <a:avLst/>
          </a:prstGeom>
        </p:spPr>
        <p:txBody>
          <a:bodyPr wrap="square" lIns="0" tIns="0" rIns="0" bIns="0" rtlCol="0">
            <a:noAutofit/>
          </a:bodyPr>
          <a:lstStyle/>
          <a:p>
            <a:pPr marL="12700">
              <a:lnSpc>
                <a:spcPts val="2700"/>
              </a:lnSpc>
              <a:spcBef>
                <a:spcPts val="129"/>
              </a:spcBef>
            </a:pPr>
            <a:r>
              <a:rPr lang="id-ID" sz="2500" b="1" dirty="0" smtClean="0">
                <a:latin typeface="Segoe UI Black" panose="020B0A02040204020203" pitchFamily="34" charset="0"/>
                <a:ea typeface="Segoe UI Black" panose="020B0A02040204020203" pitchFamily="34" charset="0"/>
                <a:cs typeface="Segoe UI Black" panose="020B0A02040204020203" pitchFamily="34" charset="0"/>
              </a:rPr>
              <a:t>KEBIJAKAN UMUM</a:t>
            </a:r>
            <a:endParaRPr lang="id-ID" sz="2500"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4" name="Rectangle 33">
            <a:extLst>
              <a:ext uri="{FF2B5EF4-FFF2-40B4-BE49-F238E27FC236}">
                <a16:creationId xmlns:a16="http://schemas.microsoft.com/office/drawing/2014/main" xmlns="" id="{6FAB047B-52D2-4C0C-A4DF-6356ED5EA91A}"/>
              </a:ext>
            </a:extLst>
          </p:cNvPr>
          <p:cNvSpPr/>
          <p:nvPr/>
        </p:nvSpPr>
        <p:spPr>
          <a:xfrm>
            <a:off x="1162326" y="1993389"/>
            <a:ext cx="5707440" cy="4016484"/>
          </a:xfrm>
          <a:prstGeom prst="rect">
            <a:avLst/>
          </a:prstGeom>
        </p:spPr>
        <p:txBody>
          <a:bodyPr wrap="square">
            <a:spAutoFit/>
          </a:bodyPr>
          <a:lstStyle/>
          <a:p>
            <a:pPr lvl="0">
              <a:spcBef>
                <a:spcPts val="600"/>
              </a:spcBef>
            </a:pPr>
            <a:r>
              <a:rPr lang="en-US" sz="1600" b="1" u="sng" dirty="0">
                <a:solidFill>
                  <a:schemeClr val="accent1">
                    <a:lumMod val="75000"/>
                  </a:schemeClr>
                </a:solidFill>
                <a:latin typeface="Tw Cen MT" panose="020B0602020104020603" pitchFamily="34" charset="0"/>
                <a:cs typeface="Arial" panose="020B0604020202020204" pitchFamily="34" charset="0"/>
              </a:rPr>
              <a:t>PRINSIP</a:t>
            </a:r>
          </a:p>
          <a:p>
            <a:pPr marL="180975" algn="just">
              <a:spcBef>
                <a:spcPts val="600"/>
              </a:spcBef>
            </a:pPr>
            <a:r>
              <a:rPr lang="id-ID" sz="1600" dirty="0" smtClean="0">
                <a:latin typeface="Segoe UI Semilight" panose="020B0402040204020203" pitchFamily="34" charset="0"/>
                <a:cs typeface="Segoe UI Semilight" panose="020B0402040204020203" pitchFamily="34" charset="0"/>
              </a:rPr>
              <a:t>Membantu dan </a:t>
            </a:r>
            <a:r>
              <a:rPr lang="id-ID" sz="1600" b="1" dirty="0" smtClean="0">
                <a:latin typeface="Segoe UI Semilight" panose="020B0402040204020203" pitchFamily="34" charset="0"/>
                <a:cs typeface="Segoe UI Semilight" panose="020B0402040204020203" pitchFamily="34" charset="0"/>
              </a:rPr>
              <a:t>melengkapi kekurangan pendanaan </a:t>
            </a:r>
            <a:r>
              <a:rPr lang="id-ID" sz="1600" dirty="0" smtClean="0">
                <a:latin typeface="Segoe UI Semilight" panose="020B0402040204020203" pitchFamily="34" charset="0"/>
                <a:cs typeface="Segoe UI Semilight" panose="020B0402040204020203" pitchFamily="34" charset="0"/>
              </a:rPr>
              <a:t>bagi kegiatan khusus operasional dalam rangka pelaksanaan </a:t>
            </a:r>
            <a:r>
              <a:rPr lang="id-ID" sz="1600" b="1" dirty="0" smtClean="0">
                <a:latin typeface="Segoe UI Semilight" panose="020B0402040204020203" pitchFamily="34" charset="0"/>
                <a:cs typeface="Segoe UI Semilight" panose="020B0402040204020203" pitchFamily="34" charset="0"/>
              </a:rPr>
              <a:t>pelayanan dasar publik berdasarkan standar pelayanan minimal (SPM)</a:t>
            </a:r>
            <a:r>
              <a:rPr lang="id-ID" sz="1600" dirty="0" smtClean="0">
                <a:latin typeface="Segoe UI Semilight" panose="020B0402040204020203" pitchFamily="34" charset="0"/>
                <a:cs typeface="Segoe UI Semilight" panose="020B0402040204020203" pitchFamily="34" charset="0"/>
              </a:rPr>
              <a:t> yang selaras dengan program prioritas nasional dan menjadi kewenangan urusan pemerintah daerah.</a:t>
            </a:r>
          </a:p>
          <a:p>
            <a:pPr marL="180975" algn="just">
              <a:spcBef>
                <a:spcPts val="600"/>
              </a:spcBef>
            </a:pPr>
            <a:r>
              <a:rPr lang="id-ID" sz="1600" dirty="0" smtClean="0">
                <a:latin typeface="Segoe UI Semilight" panose="020B0402040204020203" pitchFamily="34" charset="0"/>
                <a:cs typeface="Segoe UI Semilight" panose="020B0402040204020203" pitchFamily="34" charset="0"/>
              </a:rPr>
              <a:t>Dialokasikan kepada Daerah tertentu untuk mendanai kegiatan khusus yang merupakan </a:t>
            </a:r>
            <a:r>
              <a:rPr lang="id-ID" sz="1600" b="1" dirty="0" smtClean="0">
                <a:latin typeface="Segoe UI Semilight" panose="020B0402040204020203" pitchFamily="34" charset="0"/>
                <a:cs typeface="Segoe UI Semilight" panose="020B0402040204020203" pitchFamily="34" charset="0"/>
              </a:rPr>
              <a:t>urusan Daerah</a:t>
            </a:r>
            <a:r>
              <a:rPr lang="id-ID" sz="1600" dirty="0" smtClean="0">
                <a:latin typeface="Segoe UI Semilight" panose="020B0402040204020203" pitchFamily="34" charset="0"/>
                <a:cs typeface="Segoe UI Semilight" panose="020B0402040204020203" pitchFamily="34" charset="0"/>
              </a:rPr>
              <a:t>, sesuai dengan fungsi yang telah ditetapkan dalam APBN.</a:t>
            </a:r>
          </a:p>
          <a:p>
            <a:pPr marL="180975" algn="just">
              <a:spcBef>
                <a:spcPts val="600"/>
              </a:spcBef>
            </a:pPr>
            <a:r>
              <a:rPr lang="id-ID" sz="1600" dirty="0" smtClean="0">
                <a:latin typeface="Segoe UI Semilight" panose="020B0402040204020203" pitchFamily="34" charset="0"/>
                <a:cs typeface="Segoe UI Semilight" panose="020B0402040204020203" pitchFamily="34" charset="0"/>
              </a:rPr>
              <a:t>Dapat berupa </a:t>
            </a:r>
            <a:r>
              <a:rPr lang="id-ID" sz="1600" b="1" dirty="0" smtClean="0">
                <a:latin typeface="Segoe UI Semilight" panose="020B0402040204020203" pitchFamily="34" charset="0"/>
                <a:cs typeface="Segoe UI Semilight" panose="020B0402040204020203" pitchFamily="34" charset="0"/>
              </a:rPr>
              <a:t>pengalihan Dana Dekonsentrasi dan Dana Tugas Pembantuan</a:t>
            </a:r>
            <a:r>
              <a:rPr lang="id-ID" sz="1600" dirty="0" smtClean="0">
                <a:latin typeface="Segoe UI Semilight" panose="020B0402040204020203" pitchFamily="34" charset="0"/>
                <a:cs typeface="Segoe UI Semilight" panose="020B0402040204020203" pitchFamily="34" charset="0"/>
              </a:rPr>
              <a:t> yang merupakan bagian dari anggaran kementerian negara/lembaga yang digunakan untuk melaksanakan urusan yang menurut peraturan perundang-undangan menjadi urusan Daerah. </a:t>
            </a:r>
            <a:endParaRPr lang="id-ID" sz="1600" dirty="0">
              <a:latin typeface="Segoe UI Semilight" panose="020B0402040204020203" pitchFamily="34" charset="0"/>
              <a:cs typeface="Segoe UI Semilight" panose="020B0402040204020203" pitchFamily="34" charset="0"/>
            </a:endParaRPr>
          </a:p>
        </p:txBody>
      </p:sp>
      <p:sp>
        <p:nvSpPr>
          <p:cNvPr id="35" name="TextBox 34">
            <a:extLst>
              <a:ext uri="{FF2B5EF4-FFF2-40B4-BE49-F238E27FC236}">
                <a16:creationId xmlns:a16="http://schemas.microsoft.com/office/drawing/2014/main" xmlns="" id="{EA32DBF6-B2C8-4738-8065-BFB28BFBA993}"/>
              </a:ext>
            </a:extLst>
          </p:cNvPr>
          <p:cNvSpPr txBox="1">
            <a:spLocks/>
          </p:cNvSpPr>
          <p:nvPr/>
        </p:nvSpPr>
        <p:spPr>
          <a:xfrm>
            <a:off x="9385115" y="2114249"/>
            <a:ext cx="2235385" cy="783193"/>
          </a:xfrm>
          <a:prstGeom prst="roundRect">
            <a:avLst/>
          </a:prstGeom>
          <a:solidFill>
            <a:srgbClr val="8AB833"/>
          </a:solidFill>
          <a:effectLst/>
        </p:spPr>
        <p:txBody>
          <a:bodyPr wrap="square" rtlCol="0" anchor="ctr">
            <a:spAutoFit/>
          </a:bodyPr>
          <a:lstStyle/>
          <a:p>
            <a:pPr defTabSz="685709"/>
            <a:r>
              <a:rPr lang="id-ID" sz="1600" b="1" dirty="0">
                <a:latin typeface="+mj-lt"/>
                <a:cs typeface="Arial" panose="020B0604020202020204" pitchFamily="34" charset="0"/>
              </a:rPr>
              <a:t>URUSAN DAERAH </a:t>
            </a:r>
          </a:p>
          <a:p>
            <a:pPr defTabSz="685709"/>
            <a:r>
              <a:rPr lang="id-ID" sz="1200" dirty="0">
                <a:latin typeface="+mj-lt"/>
                <a:cs typeface="Arial" panose="020B0604020202020204" pitchFamily="34" charset="0"/>
              </a:rPr>
              <a:t>Merupakan urusan daerah sesuai UU No.23 Tahun 2014 </a:t>
            </a:r>
          </a:p>
        </p:txBody>
      </p:sp>
      <p:sp>
        <p:nvSpPr>
          <p:cNvPr id="36" name="TextBox 35">
            <a:extLst>
              <a:ext uri="{FF2B5EF4-FFF2-40B4-BE49-F238E27FC236}">
                <a16:creationId xmlns:a16="http://schemas.microsoft.com/office/drawing/2014/main" xmlns="" id="{FE8D873D-798A-46E9-9A0D-AC85C506C44F}"/>
              </a:ext>
            </a:extLst>
          </p:cNvPr>
          <p:cNvSpPr txBox="1">
            <a:spLocks/>
          </p:cNvSpPr>
          <p:nvPr/>
        </p:nvSpPr>
        <p:spPr>
          <a:xfrm>
            <a:off x="9345211" y="3995226"/>
            <a:ext cx="2235385" cy="1310997"/>
          </a:xfrm>
          <a:prstGeom prst="roundRect">
            <a:avLst/>
          </a:prstGeom>
          <a:solidFill>
            <a:srgbClr val="8AB833"/>
          </a:solidFill>
          <a:effectLst/>
        </p:spPr>
        <p:txBody>
          <a:bodyPr wrap="square" rtlCol="0" anchor="ctr">
            <a:spAutoFit/>
          </a:bodyPr>
          <a:lstStyle/>
          <a:p>
            <a:pPr defTabSz="685709"/>
            <a:r>
              <a:rPr lang="en-US" sz="1600" b="1" dirty="0">
                <a:latin typeface="+mj-lt"/>
                <a:cs typeface="Arial" panose="020B0604020202020204" pitchFamily="34" charset="0"/>
              </a:rPr>
              <a:t>PERATURAN</a:t>
            </a:r>
            <a:endParaRPr lang="id-ID" sz="1600" b="1" dirty="0">
              <a:latin typeface="+mj-lt"/>
              <a:cs typeface="Arial" panose="020B0604020202020204" pitchFamily="34" charset="0"/>
            </a:endParaRPr>
          </a:p>
          <a:p>
            <a:pPr defTabSz="685709"/>
            <a:r>
              <a:rPr lang="id-ID" sz="1100" dirty="0">
                <a:latin typeface="+mj-lt"/>
                <a:cs typeface="Arial" panose="020B0604020202020204" pitchFamily="34" charset="0"/>
              </a:rPr>
              <a:t>Adanya amanat dalam regulasi mengenai pengalokasian dana tersebut (contoh: UU Pendidikan utk BOS serta UU </a:t>
            </a:r>
            <a:r>
              <a:rPr lang="id-ID" sz="1100" dirty="0" smtClean="0">
                <a:latin typeface="+mj-lt"/>
                <a:cs typeface="Arial" panose="020B0604020202020204" pitchFamily="34" charset="0"/>
              </a:rPr>
              <a:t>Adminduk</a:t>
            </a:r>
            <a:r>
              <a:rPr lang="en-US" sz="1100" dirty="0" smtClean="0">
                <a:latin typeface="+mj-lt"/>
                <a:cs typeface="Arial" panose="020B0604020202020204" pitchFamily="34" charset="0"/>
              </a:rPr>
              <a:t> </a:t>
            </a:r>
            <a:r>
              <a:rPr lang="id-ID" sz="1100" dirty="0" smtClean="0">
                <a:latin typeface="+mj-lt"/>
                <a:cs typeface="Arial" panose="020B0604020202020204" pitchFamily="34" charset="0"/>
              </a:rPr>
              <a:t>utk </a:t>
            </a:r>
            <a:r>
              <a:rPr lang="id-ID" sz="1100" dirty="0">
                <a:latin typeface="+mj-lt"/>
                <a:cs typeface="Arial" panose="020B0604020202020204" pitchFamily="34" charset="0"/>
              </a:rPr>
              <a:t>DAK </a:t>
            </a:r>
            <a:r>
              <a:rPr lang="id-ID" sz="1100" dirty="0" smtClean="0">
                <a:latin typeface="+mj-lt"/>
                <a:cs typeface="Arial" panose="020B0604020202020204" pitchFamily="34" charset="0"/>
              </a:rPr>
              <a:t>Adm</a:t>
            </a:r>
            <a:r>
              <a:rPr lang="en-US" sz="1100" dirty="0" err="1" smtClean="0">
                <a:latin typeface="+mj-lt"/>
                <a:cs typeface="Arial" panose="020B0604020202020204" pitchFamily="34" charset="0"/>
              </a:rPr>
              <a:t>i</a:t>
            </a:r>
            <a:r>
              <a:rPr lang="id-ID" sz="1100" dirty="0" smtClean="0">
                <a:latin typeface="+mj-lt"/>
                <a:cs typeface="Arial" panose="020B0604020202020204" pitchFamily="34" charset="0"/>
              </a:rPr>
              <a:t>nduk</a:t>
            </a:r>
            <a:r>
              <a:rPr lang="id-ID" sz="1100" dirty="0">
                <a:latin typeface="+mj-lt"/>
                <a:cs typeface="Arial" panose="020B0604020202020204" pitchFamily="34" charset="0"/>
              </a:rPr>
              <a:t>) </a:t>
            </a:r>
          </a:p>
        </p:txBody>
      </p:sp>
      <p:sp>
        <p:nvSpPr>
          <p:cNvPr id="37" name="TextBox 36">
            <a:extLst>
              <a:ext uri="{FF2B5EF4-FFF2-40B4-BE49-F238E27FC236}">
                <a16:creationId xmlns:a16="http://schemas.microsoft.com/office/drawing/2014/main" xmlns="" id="{DF238A46-E9CD-4A63-8DBB-A91ACC3A2C6C}"/>
              </a:ext>
            </a:extLst>
          </p:cNvPr>
          <p:cNvSpPr txBox="1">
            <a:spLocks/>
          </p:cNvSpPr>
          <p:nvPr/>
        </p:nvSpPr>
        <p:spPr>
          <a:xfrm>
            <a:off x="9359529" y="3074077"/>
            <a:ext cx="2235385" cy="752585"/>
          </a:xfrm>
          <a:prstGeom prst="roundRect">
            <a:avLst/>
          </a:prstGeom>
          <a:solidFill>
            <a:srgbClr val="8AB833"/>
          </a:solidFill>
          <a:effectLst/>
        </p:spPr>
        <p:txBody>
          <a:bodyPr wrap="square" rtlCol="0" anchor="ctr">
            <a:noAutofit/>
          </a:bodyPr>
          <a:lstStyle/>
          <a:p>
            <a:pPr defTabSz="685709"/>
            <a:r>
              <a:rPr lang="id-ID" sz="1600" b="1" dirty="0">
                <a:latin typeface="+mj-lt"/>
                <a:cs typeface="Arial" panose="020B0604020202020204" pitchFamily="34" charset="0"/>
              </a:rPr>
              <a:t>PRIORITAS NASIONAL </a:t>
            </a:r>
          </a:p>
          <a:p>
            <a:pPr defTabSz="685709"/>
            <a:r>
              <a:rPr lang="id-ID" sz="1200" dirty="0">
                <a:latin typeface="+mj-lt"/>
                <a:cs typeface="Arial" panose="020B0604020202020204" pitchFamily="34" charset="0"/>
              </a:rPr>
              <a:t>Mendukung capaian Prioritas Nasional dalam RKP  </a:t>
            </a:r>
          </a:p>
        </p:txBody>
      </p:sp>
      <p:sp>
        <p:nvSpPr>
          <p:cNvPr id="38" name="TextBox 37">
            <a:extLst>
              <a:ext uri="{FF2B5EF4-FFF2-40B4-BE49-F238E27FC236}">
                <a16:creationId xmlns:a16="http://schemas.microsoft.com/office/drawing/2014/main" xmlns="" id="{7B5AF558-B4C8-4142-95D0-0A12629B58F7}"/>
              </a:ext>
            </a:extLst>
          </p:cNvPr>
          <p:cNvSpPr txBox="1">
            <a:spLocks/>
          </p:cNvSpPr>
          <p:nvPr/>
        </p:nvSpPr>
        <p:spPr>
          <a:xfrm>
            <a:off x="7178782" y="3777863"/>
            <a:ext cx="1295252" cy="1021556"/>
          </a:xfrm>
          <a:prstGeom prst="roundRect">
            <a:avLst/>
          </a:prstGeom>
          <a:solidFill>
            <a:srgbClr val="029676"/>
          </a:solidFill>
          <a:effectLst/>
        </p:spPr>
        <p:txBody>
          <a:bodyPr wrap="square" rtlCol="0" anchor="ctr">
            <a:spAutoFit/>
          </a:bodyPr>
          <a:lstStyle/>
          <a:p>
            <a:pPr algn="ctr" defTabSz="685709"/>
            <a:r>
              <a:rPr lang="id-ID" b="1" dirty="0">
                <a:solidFill>
                  <a:schemeClr val="bg1"/>
                </a:solidFill>
                <a:latin typeface="Tw Cen MT" panose="020B0602020104020603" pitchFamily="34" charset="0"/>
                <a:cs typeface="Arial" panose="020B0604020202020204" pitchFamily="34" charset="0"/>
              </a:rPr>
              <a:t>KRITERIA DAK </a:t>
            </a:r>
            <a:r>
              <a:rPr lang="id-ID" b="1" dirty="0" smtClean="0">
                <a:solidFill>
                  <a:schemeClr val="bg1"/>
                </a:solidFill>
                <a:latin typeface="Tw Cen MT" panose="020B0602020104020603" pitchFamily="34" charset="0"/>
                <a:cs typeface="Arial" panose="020B0604020202020204" pitchFamily="34" charset="0"/>
              </a:rPr>
              <a:t>NONFISIK </a:t>
            </a:r>
            <a:endParaRPr lang="id-ID" b="1" dirty="0">
              <a:solidFill>
                <a:schemeClr val="bg1"/>
              </a:solidFill>
              <a:latin typeface="Tw Cen MT" panose="020B0602020104020603"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104693BC-08E4-4FC3-8DF0-855D5F46D549}"/>
              </a:ext>
            </a:extLst>
          </p:cNvPr>
          <p:cNvSpPr txBox="1">
            <a:spLocks/>
          </p:cNvSpPr>
          <p:nvPr/>
        </p:nvSpPr>
        <p:spPr>
          <a:xfrm>
            <a:off x="9369775" y="5566163"/>
            <a:ext cx="2235385" cy="374571"/>
          </a:xfrm>
          <a:prstGeom prst="roundRect">
            <a:avLst/>
          </a:prstGeom>
          <a:solidFill>
            <a:srgbClr val="8AB833"/>
          </a:solidFill>
          <a:effectLst/>
        </p:spPr>
        <p:txBody>
          <a:bodyPr wrap="square" rtlCol="0" anchor="ctr">
            <a:spAutoFit/>
          </a:bodyPr>
          <a:lstStyle/>
          <a:p>
            <a:pPr defTabSz="685709"/>
            <a:r>
              <a:rPr lang="id-ID" sz="1600" b="1" dirty="0">
                <a:latin typeface="+mj-lt"/>
                <a:cs typeface="Arial" panose="020B0604020202020204" pitchFamily="34" charset="0"/>
              </a:rPr>
              <a:t>LAYANAN PUBLIK</a:t>
            </a:r>
          </a:p>
        </p:txBody>
      </p:sp>
      <p:cxnSp>
        <p:nvCxnSpPr>
          <p:cNvPr id="40" name="Curved Connector 17">
            <a:extLst>
              <a:ext uri="{FF2B5EF4-FFF2-40B4-BE49-F238E27FC236}">
                <a16:creationId xmlns:a16="http://schemas.microsoft.com/office/drawing/2014/main" xmlns="" id="{A2B2063B-F0D1-4221-8701-3F3129F6D863}"/>
              </a:ext>
            </a:extLst>
          </p:cNvPr>
          <p:cNvCxnSpPr>
            <a:cxnSpLocks/>
            <a:endCxn id="35" idx="1"/>
          </p:cNvCxnSpPr>
          <p:nvPr/>
        </p:nvCxnSpPr>
        <p:spPr>
          <a:xfrm rot="5400000" flipH="1" flipV="1">
            <a:off x="7961991" y="3000008"/>
            <a:ext cx="1917285" cy="928963"/>
          </a:xfrm>
          <a:prstGeom prst="curvedConnector2">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21">
            <a:extLst>
              <a:ext uri="{FF2B5EF4-FFF2-40B4-BE49-F238E27FC236}">
                <a16:creationId xmlns:a16="http://schemas.microsoft.com/office/drawing/2014/main" xmlns="" id="{1EB72FE6-BF97-403B-A59B-5DBC9E5AE2EE}"/>
              </a:ext>
            </a:extLst>
          </p:cNvPr>
          <p:cNvCxnSpPr>
            <a:cxnSpLocks/>
            <a:endCxn id="37" idx="1"/>
          </p:cNvCxnSpPr>
          <p:nvPr/>
        </p:nvCxnSpPr>
        <p:spPr>
          <a:xfrm rot="5400000" flipH="1" flipV="1">
            <a:off x="8398560" y="3507411"/>
            <a:ext cx="1018010" cy="903928"/>
          </a:xfrm>
          <a:prstGeom prst="curvedConnector2">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25">
            <a:extLst>
              <a:ext uri="{FF2B5EF4-FFF2-40B4-BE49-F238E27FC236}">
                <a16:creationId xmlns:a16="http://schemas.microsoft.com/office/drawing/2014/main" xmlns="" id="{3CA07718-C8C1-436C-91D9-13F106D29566}"/>
              </a:ext>
            </a:extLst>
          </p:cNvPr>
          <p:cNvCxnSpPr>
            <a:endCxn id="36" idx="1"/>
          </p:cNvCxnSpPr>
          <p:nvPr/>
        </p:nvCxnSpPr>
        <p:spPr>
          <a:xfrm>
            <a:off x="8455601" y="4468379"/>
            <a:ext cx="889610" cy="182346"/>
          </a:xfrm>
          <a:prstGeom prst="curvedConnector3">
            <a:avLst>
              <a:gd name="adj1" fmla="val 50000"/>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27">
            <a:extLst>
              <a:ext uri="{FF2B5EF4-FFF2-40B4-BE49-F238E27FC236}">
                <a16:creationId xmlns:a16="http://schemas.microsoft.com/office/drawing/2014/main" xmlns="" id="{19E8EDF9-EDCF-4F53-B6B8-563D48DCD21A}"/>
              </a:ext>
            </a:extLst>
          </p:cNvPr>
          <p:cNvCxnSpPr>
            <a:cxnSpLocks/>
            <a:endCxn id="39" idx="1"/>
          </p:cNvCxnSpPr>
          <p:nvPr/>
        </p:nvCxnSpPr>
        <p:spPr>
          <a:xfrm rot="16200000" flipH="1">
            <a:off x="8270153" y="4653827"/>
            <a:ext cx="1285070" cy="914174"/>
          </a:xfrm>
          <a:prstGeom prst="curvedConnector2">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clrChange>
              <a:clrFrom>
                <a:srgbClr val="FEFEFE"/>
              </a:clrFrom>
              <a:clrTo>
                <a:srgbClr val="FEFEFE">
                  <a:alpha val="0"/>
                </a:srgbClr>
              </a:clrTo>
            </a:clrChange>
          </a:blip>
          <a:stretch>
            <a:fillRect/>
          </a:stretch>
        </p:blipFill>
        <p:spPr>
          <a:xfrm>
            <a:off x="1056382" y="2400542"/>
            <a:ext cx="307226" cy="321190"/>
          </a:xfrm>
          <a:prstGeom prst="rect">
            <a:avLst/>
          </a:prstGeom>
        </p:spPr>
      </p:pic>
      <p:pic>
        <p:nvPicPr>
          <p:cNvPr id="18" name="Picture 17"/>
          <p:cNvPicPr>
            <a:picLocks noChangeAspect="1"/>
          </p:cNvPicPr>
          <p:nvPr/>
        </p:nvPicPr>
        <p:blipFill>
          <a:blip r:embed="rId3">
            <a:clrChange>
              <a:clrFrom>
                <a:srgbClr val="FEFEFE"/>
              </a:clrFrom>
              <a:clrTo>
                <a:srgbClr val="FEFEFE">
                  <a:alpha val="0"/>
                </a:srgbClr>
              </a:clrTo>
            </a:clrChange>
          </a:blip>
          <a:stretch>
            <a:fillRect/>
          </a:stretch>
        </p:blipFill>
        <p:spPr>
          <a:xfrm>
            <a:off x="1029488" y="3914963"/>
            <a:ext cx="307226" cy="321190"/>
          </a:xfrm>
          <a:prstGeom prst="rect">
            <a:avLst/>
          </a:prstGeom>
        </p:spPr>
      </p:pic>
      <p:pic>
        <p:nvPicPr>
          <p:cNvPr id="19" name="Picture 18"/>
          <p:cNvPicPr>
            <a:picLocks noChangeAspect="1"/>
          </p:cNvPicPr>
          <p:nvPr/>
        </p:nvPicPr>
        <p:blipFill>
          <a:blip r:embed="rId3">
            <a:clrChange>
              <a:clrFrom>
                <a:srgbClr val="FEFEFE"/>
              </a:clrFrom>
              <a:clrTo>
                <a:srgbClr val="FEFEFE">
                  <a:alpha val="0"/>
                </a:srgbClr>
              </a:clrTo>
            </a:clrChange>
          </a:blip>
          <a:stretch>
            <a:fillRect/>
          </a:stretch>
        </p:blipFill>
        <p:spPr>
          <a:xfrm>
            <a:off x="1016041" y="4738395"/>
            <a:ext cx="307226" cy="321190"/>
          </a:xfrm>
          <a:prstGeom prst="rect">
            <a:avLst/>
          </a:prstGeom>
        </p:spPr>
      </p:pic>
      <p:sp>
        <p:nvSpPr>
          <p:cNvPr id="2" name="Rectangle 1"/>
          <p:cNvSpPr/>
          <p:nvPr/>
        </p:nvSpPr>
        <p:spPr>
          <a:xfrm>
            <a:off x="1121985" y="824918"/>
            <a:ext cx="10823942" cy="1005915"/>
          </a:xfrm>
          <a:prstGeom prst="rect">
            <a:avLst/>
          </a:prstGeom>
          <a:solidFill>
            <a:srgbClr val="00206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170247C-F9A6-4156-97A2-F80437BC575C}"/>
              </a:ext>
            </a:extLst>
          </p:cNvPr>
          <p:cNvSpPr/>
          <p:nvPr/>
        </p:nvSpPr>
        <p:spPr>
          <a:xfrm>
            <a:off x="1183101" y="906956"/>
            <a:ext cx="10701709" cy="877163"/>
          </a:xfrm>
          <a:prstGeom prst="rect">
            <a:avLst/>
          </a:prstGeom>
        </p:spPr>
        <p:txBody>
          <a:bodyPr wrap="square">
            <a:spAutoFit/>
          </a:bodyPr>
          <a:lstStyle/>
          <a:p>
            <a:pPr lvl="0" algn="just">
              <a:lnSpc>
                <a:spcPct val="85000"/>
              </a:lnSpc>
              <a:defRPr/>
            </a:pPr>
            <a:r>
              <a:rPr lang="id-ID" sz="150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Dana Alokasi Khusus (DAK) Nonfisik merupakan bagian dari Dana Transfer Khusus, yang dialokasikan dalam APBN kepada daerah dengan tujuan untuk </a:t>
            </a:r>
            <a:r>
              <a:rPr lang="id-ID" sz="1500" b="1"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membantu mendanai kegiatan khusus yang bersifat operasional</a:t>
            </a:r>
            <a:r>
              <a:rPr lang="id-ID" sz="150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 dalam rangka meningkatkan kuantitas dan kualitas pelayanan publik yang merupakan urusan daerah sesuai kebutuhan dan prioritas daerah, serta selaras dengan prioritas nasional.</a:t>
            </a:r>
            <a:endParaRPr lang="id-ID" sz="15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Tree>
    <p:extLst>
      <p:ext uri="{BB962C8B-B14F-4D97-AF65-F5344CB8AC3E}">
        <p14:creationId xmlns:p14="http://schemas.microsoft.com/office/powerpoint/2010/main" val="2136244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462" y="1008878"/>
            <a:ext cx="5618844" cy="5512945"/>
          </a:xfrm>
          <a:prstGeom prst="rect">
            <a:avLst/>
          </a:prstGeom>
          <a:solidFill>
            <a:srgbClr val="00206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bject 147">
            <a:extLst>
              <a:ext uri="{FF2B5EF4-FFF2-40B4-BE49-F238E27FC236}">
                <a16:creationId xmlns:a16="http://schemas.microsoft.com/office/drawing/2014/main" xmlns="" id="{FA3E3BD5-8D20-4A23-BC9E-9B752FE672C0}"/>
              </a:ext>
            </a:extLst>
          </p:cNvPr>
          <p:cNvSpPr/>
          <p:nvPr/>
        </p:nvSpPr>
        <p:spPr>
          <a:xfrm>
            <a:off x="11349228" y="6600443"/>
            <a:ext cx="842772" cy="257556"/>
          </a:xfrm>
          <a:custGeom>
            <a:avLst/>
            <a:gdLst/>
            <a:ahLst/>
            <a:cxnLst/>
            <a:rect l="l" t="t" r="r" b="b"/>
            <a:pathLst>
              <a:path w="842772" h="257555">
                <a:moveTo>
                  <a:pt x="842772" y="0"/>
                </a:moveTo>
                <a:lnTo>
                  <a:pt x="0" y="0"/>
                </a:lnTo>
                <a:lnTo>
                  <a:pt x="0" y="257554"/>
                </a:lnTo>
                <a:lnTo>
                  <a:pt x="842772" y="257554"/>
                </a:lnTo>
                <a:lnTo>
                  <a:pt x="842772" y="0"/>
                </a:lnTo>
                <a:close/>
              </a:path>
            </a:pathLst>
          </a:custGeom>
          <a:solidFill>
            <a:srgbClr val="D43539"/>
          </a:solidFill>
        </p:spPr>
        <p:txBody>
          <a:bodyPr wrap="square" lIns="0" tIns="0" rIns="0" bIns="0" rtlCol="0">
            <a:noAutofit/>
          </a:bodyPr>
          <a:lstStyle/>
          <a:p>
            <a:endParaRPr/>
          </a:p>
        </p:txBody>
      </p:sp>
      <p:sp>
        <p:nvSpPr>
          <p:cNvPr id="53" name="object 149">
            <a:extLst>
              <a:ext uri="{FF2B5EF4-FFF2-40B4-BE49-F238E27FC236}">
                <a16:creationId xmlns:a16="http://schemas.microsoft.com/office/drawing/2014/main" xmlns="" id="{F4EB0B81-94CD-40CE-91F8-03073A73DA10}"/>
              </a:ext>
            </a:extLst>
          </p:cNvPr>
          <p:cNvSpPr/>
          <p:nvPr/>
        </p:nvSpPr>
        <p:spPr>
          <a:xfrm>
            <a:off x="0" y="6606539"/>
            <a:ext cx="11364468" cy="251460"/>
          </a:xfrm>
          <a:custGeom>
            <a:avLst/>
            <a:gdLst/>
            <a:ahLst/>
            <a:cxnLst/>
            <a:rect l="l" t="t" r="r" b="b"/>
            <a:pathLst>
              <a:path w="11364468" h="251459">
                <a:moveTo>
                  <a:pt x="11364468" y="0"/>
                </a:moveTo>
                <a:lnTo>
                  <a:pt x="0" y="0"/>
                </a:lnTo>
                <a:lnTo>
                  <a:pt x="0" y="251457"/>
                </a:lnTo>
                <a:lnTo>
                  <a:pt x="11364468" y="251457"/>
                </a:lnTo>
                <a:lnTo>
                  <a:pt x="11364468" y="0"/>
                </a:lnTo>
                <a:close/>
              </a:path>
            </a:pathLst>
          </a:custGeom>
          <a:solidFill>
            <a:srgbClr val="0D4368"/>
          </a:solidFill>
        </p:spPr>
        <p:txBody>
          <a:bodyPr wrap="square" lIns="0" tIns="0" rIns="0" bIns="0" rtlCol="0">
            <a:noAutofit/>
          </a:bodyPr>
          <a:lstStyle/>
          <a:p>
            <a:endParaRPr/>
          </a:p>
        </p:txBody>
      </p:sp>
      <p:pic>
        <p:nvPicPr>
          <p:cNvPr id="57" name="Picture 2" descr="Gambar terkait">
            <a:extLst>
              <a:ext uri="{FF2B5EF4-FFF2-40B4-BE49-F238E27FC236}">
                <a16:creationId xmlns:a16="http://schemas.microsoft.com/office/drawing/2014/main" xmlns="" id="{22185BE9-9C4B-404D-80B1-D623DA2865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01" t="27903" r="31030" b="39255"/>
          <a:stretch/>
        </p:blipFill>
        <p:spPr bwMode="auto">
          <a:xfrm>
            <a:off x="152181" y="91498"/>
            <a:ext cx="992841" cy="863340"/>
          </a:xfrm>
          <a:prstGeom prst="rect">
            <a:avLst/>
          </a:prstGeom>
          <a:noFill/>
          <a:extLst>
            <a:ext uri="{909E8E84-426E-40DD-AFC4-6F175D3DCCD1}">
              <a14:hiddenFill xmlns:a14="http://schemas.microsoft.com/office/drawing/2010/main">
                <a:solidFill>
                  <a:srgbClr val="FFFFFF"/>
                </a:solidFill>
              </a14:hiddenFill>
            </a:ext>
          </a:extLst>
        </p:spPr>
      </p:pic>
      <p:sp>
        <p:nvSpPr>
          <p:cNvPr id="134" name="object 107">
            <a:extLst>
              <a:ext uri="{FF2B5EF4-FFF2-40B4-BE49-F238E27FC236}">
                <a16:creationId xmlns:a16="http://schemas.microsoft.com/office/drawing/2014/main" xmlns="" id="{DAA192E3-836D-498C-9DC5-06DDA39AA0E7}"/>
              </a:ext>
            </a:extLst>
          </p:cNvPr>
          <p:cNvSpPr txBox="1"/>
          <p:nvPr/>
        </p:nvSpPr>
        <p:spPr>
          <a:xfrm>
            <a:off x="1145022" y="393670"/>
            <a:ext cx="10893191" cy="527279"/>
          </a:xfrm>
          <a:prstGeom prst="rect">
            <a:avLst/>
          </a:prstGeom>
        </p:spPr>
        <p:txBody>
          <a:bodyPr wrap="square" lIns="0" tIns="0" rIns="0" bIns="0" rtlCol="0">
            <a:noAutofit/>
          </a:bodyPr>
          <a:lstStyle/>
          <a:p>
            <a:pPr marL="12700">
              <a:lnSpc>
                <a:spcPts val="2700"/>
              </a:lnSpc>
              <a:spcBef>
                <a:spcPts val="129"/>
              </a:spcBef>
            </a:pPr>
            <a:r>
              <a:rPr lang="id-ID" sz="2500" b="1" dirty="0" smtClean="0">
                <a:latin typeface="Segoe UI Black" panose="020B0A02040204020203" pitchFamily="34" charset="0"/>
                <a:ea typeface="Segoe UI Black" panose="020B0A02040204020203" pitchFamily="34" charset="0"/>
                <a:cs typeface="Segoe UI Black" panose="020B0A02040204020203" pitchFamily="34" charset="0"/>
              </a:rPr>
              <a:t>ARAH KEBIJAKAN DAK NONFISIK TA 2020</a:t>
            </a:r>
            <a:endParaRPr lang="id-ID" sz="2500"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2" name="Content Placeholder 2">
            <a:extLst>
              <a:ext uri="{FF2B5EF4-FFF2-40B4-BE49-F238E27FC236}">
                <a16:creationId xmlns:a16="http://schemas.microsoft.com/office/drawing/2014/main" xmlns="" id="{5998DD1C-0A9D-4226-8F37-1C9595760080}"/>
              </a:ext>
            </a:extLst>
          </p:cNvPr>
          <p:cNvSpPr txBox="1">
            <a:spLocks/>
          </p:cNvSpPr>
          <p:nvPr/>
        </p:nvSpPr>
        <p:spPr>
          <a:xfrm>
            <a:off x="627075" y="1126862"/>
            <a:ext cx="5329971" cy="53142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95000"/>
              </a:lnSpc>
              <a:spcBef>
                <a:spcPts val="0"/>
              </a:spcBef>
              <a:buFont typeface="Wingdings" panose="05000000000000000000" pitchFamily="2" charset="2"/>
              <a:buChar char="q"/>
            </a:pPr>
            <a:r>
              <a:rPr lang="id-ID" sz="1550" dirty="0" smtClean="0">
                <a:solidFill>
                  <a:schemeClr val="bg1"/>
                </a:solidFill>
                <a:latin typeface="Segoe UI" panose="020B0502040204020203" pitchFamily="34" charset="0"/>
                <a:cs typeface="Segoe UI" panose="020B0502040204020203" pitchFamily="34" charset="0"/>
              </a:rPr>
              <a:t>Meningkatkan kualitas SDM, terutama bidang pendidikan dan kesehatan </a:t>
            </a:r>
            <a:r>
              <a:rPr lang="id-ID" sz="1550" b="1" dirty="0" smtClean="0">
                <a:solidFill>
                  <a:schemeClr val="bg1"/>
                </a:solidFill>
                <a:latin typeface="Segoe UI" panose="020B0502040204020203" pitchFamily="34" charset="0"/>
                <a:cs typeface="Segoe UI" panose="020B0502040204020203" pitchFamily="34" charset="0"/>
              </a:rPr>
              <a:t>dengan alokasi berbasis kinerja</a:t>
            </a:r>
            <a:r>
              <a:rPr lang="id-ID" sz="1550" dirty="0" smtClean="0">
                <a:solidFill>
                  <a:schemeClr val="bg1"/>
                </a:solidFill>
                <a:latin typeface="Segoe UI" panose="020B0502040204020203" pitchFamily="34" charset="0"/>
                <a:cs typeface="Segoe UI" panose="020B0502040204020203" pitchFamily="34" charset="0"/>
              </a:rPr>
              <a:t>.</a:t>
            </a:r>
          </a:p>
          <a:p>
            <a:pPr marL="285750" indent="-285750">
              <a:lnSpc>
                <a:spcPct val="95000"/>
              </a:lnSpc>
              <a:spcBef>
                <a:spcPts val="300"/>
              </a:spcBef>
              <a:buFont typeface="Wingdings" panose="05000000000000000000" pitchFamily="2" charset="2"/>
              <a:buChar char="q"/>
            </a:pPr>
            <a:r>
              <a:rPr lang="id-ID" sz="1550" b="1" dirty="0" smtClean="0">
                <a:solidFill>
                  <a:schemeClr val="bg1"/>
                </a:solidFill>
                <a:latin typeface="Segoe UI" panose="020B0502040204020203" pitchFamily="34" charset="0"/>
                <a:cs typeface="Segoe UI" panose="020B0502040204020203" pitchFamily="34" charset="0"/>
              </a:rPr>
              <a:t>Menyempurnakan </a:t>
            </a:r>
            <a:r>
              <a:rPr lang="id-ID" sz="1550" b="1" i="1" dirty="0" smtClean="0">
                <a:solidFill>
                  <a:schemeClr val="bg1"/>
                </a:solidFill>
                <a:latin typeface="Segoe UI" panose="020B0502040204020203" pitchFamily="34" charset="0"/>
                <a:cs typeface="Segoe UI" panose="020B0502040204020203" pitchFamily="34" charset="0"/>
              </a:rPr>
              <a:t>unit cost </a:t>
            </a:r>
            <a:r>
              <a:rPr lang="id-ID" sz="1550" dirty="0" smtClean="0">
                <a:solidFill>
                  <a:schemeClr val="bg1"/>
                </a:solidFill>
                <a:latin typeface="Segoe UI" panose="020B0502040204020203" pitchFamily="34" charset="0"/>
                <a:cs typeface="Segoe UI" panose="020B0502040204020203" pitchFamily="34" charset="0"/>
              </a:rPr>
              <a:t>dan memutakhirkan data sasaran yang mencerminkan kebutuhan riil daerah.</a:t>
            </a:r>
          </a:p>
          <a:p>
            <a:pPr marL="285750" indent="-285750">
              <a:lnSpc>
                <a:spcPct val="95000"/>
              </a:lnSpc>
              <a:spcBef>
                <a:spcPts val="300"/>
              </a:spcBef>
              <a:buFont typeface="Wingdings" panose="05000000000000000000" pitchFamily="2" charset="2"/>
              <a:buChar char="q"/>
            </a:pPr>
            <a:r>
              <a:rPr lang="id-ID" sz="1550" b="1" dirty="0" smtClean="0">
                <a:solidFill>
                  <a:schemeClr val="bg1"/>
                </a:solidFill>
                <a:latin typeface="Segoe UI" panose="020B0502040204020203" pitchFamily="34" charset="0"/>
                <a:cs typeface="Segoe UI" panose="020B0502040204020203" pitchFamily="34" charset="0"/>
              </a:rPr>
              <a:t>Memperkuat kebijakan afirmasi </a:t>
            </a:r>
            <a:r>
              <a:rPr lang="id-ID" sz="1550" dirty="0" smtClean="0">
                <a:solidFill>
                  <a:schemeClr val="bg1"/>
                </a:solidFill>
                <a:latin typeface="Segoe UI" panose="020B0502040204020203" pitchFamily="34" charset="0"/>
                <a:cs typeface="Segoe UI" panose="020B0502040204020203" pitchFamily="34" charset="0"/>
              </a:rPr>
              <a:t>untuk mengejar ketertinggalan kuantitas dan kualitas layanan publik.</a:t>
            </a:r>
          </a:p>
          <a:p>
            <a:pPr marL="285750" indent="-285750">
              <a:lnSpc>
                <a:spcPct val="95000"/>
              </a:lnSpc>
              <a:spcBef>
                <a:spcPts val="300"/>
              </a:spcBef>
              <a:buFont typeface="Wingdings" panose="05000000000000000000" pitchFamily="2" charset="2"/>
              <a:buChar char="q"/>
              <a:defRPr/>
            </a:pPr>
            <a:r>
              <a:rPr lang="id-ID" sz="1550" dirty="0" smtClean="0">
                <a:solidFill>
                  <a:schemeClr val="bg1"/>
                </a:solidFill>
                <a:latin typeface="Segoe UI" panose="020B0502040204020203" pitchFamily="34" charset="0"/>
                <a:cs typeface="Segoe UI" panose="020B0502040204020203" pitchFamily="34" charset="0"/>
              </a:rPr>
              <a:t>Menambah menu </a:t>
            </a:r>
            <a:r>
              <a:rPr lang="id-ID" sz="1550" b="1" dirty="0" smtClean="0">
                <a:solidFill>
                  <a:schemeClr val="bg1"/>
                </a:solidFill>
                <a:latin typeface="Segoe UI" panose="020B0502040204020203" pitchFamily="34" charset="0"/>
                <a:cs typeface="Segoe UI" panose="020B0502040204020203" pitchFamily="34" charset="0"/>
              </a:rPr>
              <a:t>kegiatan pengawasan obat dan makanan </a:t>
            </a:r>
            <a:r>
              <a:rPr lang="id-ID" sz="1550" dirty="0" smtClean="0">
                <a:solidFill>
                  <a:schemeClr val="bg1"/>
                </a:solidFill>
                <a:latin typeface="Segoe UI" panose="020B0502040204020203" pitchFamily="34" charset="0"/>
                <a:cs typeface="Segoe UI" panose="020B0502040204020203" pitchFamily="34" charset="0"/>
              </a:rPr>
              <a:t>pada Bantuan Operasional Kesehatan (BOK), untuk meningkatkan pelayanan kesehatan.</a:t>
            </a:r>
          </a:p>
          <a:p>
            <a:pPr marL="285750" indent="-285750">
              <a:lnSpc>
                <a:spcPct val="95000"/>
              </a:lnSpc>
              <a:spcBef>
                <a:spcPts val="300"/>
              </a:spcBef>
              <a:buFont typeface="Wingdings" panose="05000000000000000000" pitchFamily="2" charset="2"/>
              <a:buChar char="q"/>
              <a:defRPr/>
            </a:pPr>
            <a:r>
              <a:rPr lang="id-ID" sz="1550" b="1" dirty="0" smtClean="0">
                <a:solidFill>
                  <a:schemeClr val="bg1"/>
                </a:solidFill>
                <a:latin typeface="Segoe UI" panose="020B0502040204020203" pitchFamily="34" charset="0"/>
                <a:cs typeface="Segoe UI" panose="020B0502040204020203" pitchFamily="34" charset="0"/>
              </a:rPr>
              <a:t>Menyalurkan Dana BOS dari RKUN langsung ke sekolah</a:t>
            </a:r>
          </a:p>
          <a:p>
            <a:pPr marL="538163" lvl="1" indent="-252413">
              <a:lnSpc>
                <a:spcPct val="95000"/>
              </a:lnSpc>
              <a:spcBef>
                <a:spcPts val="300"/>
              </a:spcBef>
              <a:buFont typeface="Courier New" panose="02070309020205020404" pitchFamily="49" charset="0"/>
              <a:buChar char="o"/>
              <a:defRPr/>
            </a:pPr>
            <a:r>
              <a:rPr lang="id-ID" sz="1550" b="1" dirty="0" smtClean="0">
                <a:solidFill>
                  <a:schemeClr val="bg1"/>
                </a:solidFill>
                <a:latin typeface="Segoe UI" panose="020B0502040204020203" pitchFamily="34" charset="0"/>
                <a:cs typeface="Segoe UI" panose="020B0502040204020203" pitchFamily="34" charset="0"/>
              </a:rPr>
              <a:t>Mendukung Konsep Merdeka Belajar </a:t>
            </a:r>
            <a:r>
              <a:rPr lang="id-ID" sz="1550" dirty="0" smtClean="0">
                <a:solidFill>
                  <a:schemeClr val="bg1"/>
                </a:solidFill>
                <a:latin typeface="Segoe UI" panose="020B0502040204020203" pitchFamily="34" charset="0"/>
                <a:cs typeface="Segoe UI" panose="020B0502040204020203" pitchFamily="34" charset="0"/>
              </a:rPr>
              <a:t>(besaran dana 70% di semester I)</a:t>
            </a:r>
          </a:p>
          <a:p>
            <a:pPr marL="538163" lvl="1" indent="-252413">
              <a:lnSpc>
                <a:spcPct val="95000"/>
              </a:lnSpc>
              <a:spcBef>
                <a:spcPts val="300"/>
              </a:spcBef>
              <a:buFont typeface="Courier New" panose="02070309020205020404" pitchFamily="49" charset="0"/>
              <a:buChar char="o"/>
              <a:defRPr/>
            </a:pPr>
            <a:r>
              <a:rPr lang="id-ID" sz="1550" b="1" dirty="0" smtClean="0">
                <a:solidFill>
                  <a:schemeClr val="bg1"/>
                </a:solidFill>
                <a:latin typeface="Segoe UI" panose="020B0502040204020203" pitchFamily="34" charset="0"/>
                <a:cs typeface="Segoe UI" panose="020B0502040204020203" pitchFamily="34" charset="0"/>
              </a:rPr>
              <a:t>Salur Lebih Cepat </a:t>
            </a:r>
            <a:r>
              <a:rPr lang="id-ID" sz="1550" dirty="0" smtClean="0">
                <a:solidFill>
                  <a:schemeClr val="bg1"/>
                </a:solidFill>
                <a:latin typeface="Segoe UI" panose="020B0502040204020203" pitchFamily="34" charset="0"/>
                <a:cs typeface="Segoe UI" panose="020B0502040204020203" pitchFamily="34" charset="0"/>
              </a:rPr>
              <a:t>(tanpa harus menunggu sekolah lain dalam daerah/wilayah yang sama) </a:t>
            </a:r>
          </a:p>
          <a:p>
            <a:pPr marL="538163" lvl="1" indent="-252413">
              <a:lnSpc>
                <a:spcPct val="95000"/>
              </a:lnSpc>
              <a:spcBef>
                <a:spcPts val="300"/>
              </a:spcBef>
              <a:buFont typeface="Courier New" panose="02070309020205020404" pitchFamily="49" charset="0"/>
              <a:buChar char="o"/>
              <a:defRPr/>
            </a:pPr>
            <a:r>
              <a:rPr lang="id-ID" sz="1550" b="1" dirty="0" smtClean="0">
                <a:solidFill>
                  <a:schemeClr val="bg1"/>
                </a:solidFill>
                <a:latin typeface="Segoe UI" panose="020B0502040204020203" pitchFamily="34" charset="0"/>
                <a:cs typeface="Segoe UI" panose="020B0502040204020203" pitchFamily="34" charset="0"/>
              </a:rPr>
              <a:t>Lebih Akurat </a:t>
            </a:r>
            <a:r>
              <a:rPr lang="id-ID" sz="1550" dirty="0" smtClean="0">
                <a:solidFill>
                  <a:schemeClr val="bg1"/>
                </a:solidFill>
                <a:latin typeface="Segoe UI" panose="020B0502040204020203" pitchFamily="34" charset="0"/>
                <a:cs typeface="Segoe UI" panose="020B0502040204020203" pitchFamily="34" charset="0"/>
              </a:rPr>
              <a:t>(diinput langsung oleh Sekolah) &gt;&gt; berbasis Dapodik, aplikasi BOS Salur, dan aplikasi RKAS</a:t>
            </a:r>
          </a:p>
          <a:p>
            <a:pPr marL="538163" lvl="1" indent="-252413">
              <a:lnSpc>
                <a:spcPct val="95000"/>
              </a:lnSpc>
              <a:spcBef>
                <a:spcPts val="300"/>
              </a:spcBef>
              <a:buFont typeface="Courier New" panose="02070309020205020404" pitchFamily="49" charset="0"/>
              <a:buChar char="o"/>
              <a:defRPr/>
            </a:pPr>
            <a:r>
              <a:rPr lang="id-ID" sz="1550" b="1" dirty="0" smtClean="0">
                <a:solidFill>
                  <a:schemeClr val="bg1"/>
                </a:solidFill>
                <a:latin typeface="Segoe UI" panose="020B0502040204020203" pitchFamily="34" charset="0"/>
                <a:cs typeface="Segoe UI" panose="020B0502040204020203" pitchFamily="34" charset="0"/>
              </a:rPr>
              <a:t>Akuntabilitas Terjaga </a:t>
            </a:r>
            <a:r>
              <a:rPr lang="id-ID" sz="1550" dirty="0" smtClean="0">
                <a:solidFill>
                  <a:schemeClr val="bg1"/>
                </a:solidFill>
                <a:latin typeface="Segoe UI" panose="020B0502040204020203" pitchFamily="34" charset="0"/>
                <a:cs typeface="Segoe UI" panose="020B0502040204020203" pitchFamily="34" charset="0"/>
              </a:rPr>
              <a:t>(tetap ditatausahakan dalam APBD) &gt;&gt; akan diatur dalam Permendagri tentang Dana BOS</a:t>
            </a:r>
          </a:p>
        </p:txBody>
      </p:sp>
      <p:grpSp>
        <p:nvGrpSpPr>
          <p:cNvPr id="23" name="Group 22">
            <a:extLst>
              <a:ext uri="{FF2B5EF4-FFF2-40B4-BE49-F238E27FC236}">
                <a16:creationId xmlns:a16="http://schemas.microsoft.com/office/drawing/2014/main" xmlns="" id="{98129D67-B28A-4276-A4CA-982EF59E02CC}"/>
              </a:ext>
            </a:extLst>
          </p:cNvPr>
          <p:cNvGrpSpPr/>
          <p:nvPr/>
        </p:nvGrpSpPr>
        <p:grpSpPr>
          <a:xfrm>
            <a:off x="6370480" y="995605"/>
            <a:ext cx="5678085" cy="3975931"/>
            <a:chOff x="6082625" y="2138587"/>
            <a:chExt cx="6125907" cy="3046393"/>
          </a:xfrm>
        </p:grpSpPr>
        <p:sp>
          <p:nvSpPr>
            <p:cNvPr id="24" name="TextBox 23">
              <a:extLst>
                <a:ext uri="{FF2B5EF4-FFF2-40B4-BE49-F238E27FC236}">
                  <a16:creationId xmlns:a16="http://schemas.microsoft.com/office/drawing/2014/main" xmlns="" id="{DFA92244-019B-4F4F-9E88-175FE520986A}"/>
                </a:ext>
              </a:extLst>
            </p:cNvPr>
            <p:cNvSpPr txBox="1"/>
            <p:nvPr/>
          </p:nvSpPr>
          <p:spPr>
            <a:xfrm>
              <a:off x="10924214" y="2138587"/>
              <a:ext cx="1281038" cy="235821"/>
            </a:xfrm>
            <a:prstGeom prst="rect">
              <a:avLst/>
            </a:prstGeom>
            <a:noFill/>
          </p:spPr>
          <p:txBody>
            <a:bodyPr wrap="none" rtlCol="0">
              <a:spAutoFit/>
            </a:bodyPr>
            <a:lstStyle/>
            <a:p>
              <a:r>
                <a:rPr lang="id-ID" sz="1400" b="1" dirty="0">
                  <a:solidFill>
                    <a:schemeClr val="accent1">
                      <a:lumMod val="50000"/>
                    </a:schemeClr>
                  </a:solidFill>
                </a:rPr>
                <a:t>Triliun Rupiah</a:t>
              </a:r>
            </a:p>
          </p:txBody>
        </p:sp>
        <p:graphicFrame>
          <p:nvGraphicFramePr>
            <p:cNvPr id="25" name="Chart 24">
              <a:extLst>
                <a:ext uri="{FF2B5EF4-FFF2-40B4-BE49-F238E27FC236}">
                  <a16:creationId xmlns:a16="http://schemas.microsoft.com/office/drawing/2014/main" xmlns="" id="{4DEF35CA-2ACB-41E0-8C9C-504650BB4CAF}"/>
                </a:ext>
              </a:extLst>
            </p:cNvPr>
            <p:cNvGraphicFramePr>
              <a:graphicFrameLocks/>
            </p:cNvGraphicFramePr>
            <p:nvPr>
              <p:extLst>
                <p:ext uri="{D42A27DB-BD31-4B8C-83A1-F6EECF244321}">
                  <p14:modId xmlns:p14="http://schemas.microsoft.com/office/powerpoint/2010/main" val="3093243188"/>
                </p:ext>
              </p:extLst>
            </p:nvPr>
          </p:nvGraphicFramePr>
          <p:xfrm>
            <a:off x="6082625" y="2441780"/>
            <a:ext cx="6125907"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
              <a:extLst>
                <a:ext uri="{FF2B5EF4-FFF2-40B4-BE49-F238E27FC236}">
                  <a16:creationId xmlns:a16="http://schemas.microsoft.com/office/drawing/2014/main" xmlns="" id="{24A6DE94-4AC3-47C5-97E9-394A13C6378D}"/>
                </a:ext>
              </a:extLst>
            </p:cNvPr>
            <p:cNvSpPr txBox="1"/>
            <p:nvPr/>
          </p:nvSpPr>
          <p:spPr>
            <a:xfrm>
              <a:off x="6823394" y="2759935"/>
              <a:ext cx="659884" cy="20044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b="1" dirty="0">
                  <a:solidFill>
                    <a:srgbClr val="002060"/>
                  </a:solidFill>
                </a:rPr>
                <a:t>(94,6%)</a:t>
              </a:r>
            </a:p>
          </p:txBody>
        </p:sp>
        <p:sp>
          <p:nvSpPr>
            <p:cNvPr id="27" name="TextBox 3">
              <a:extLst>
                <a:ext uri="{FF2B5EF4-FFF2-40B4-BE49-F238E27FC236}">
                  <a16:creationId xmlns:a16="http://schemas.microsoft.com/office/drawing/2014/main" xmlns="" id="{2858B909-C16B-475C-AD29-6C2889775235}"/>
                </a:ext>
              </a:extLst>
            </p:cNvPr>
            <p:cNvSpPr txBox="1"/>
            <p:nvPr/>
          </p:nvSpPr>
          <p:spPr>
            <a:xfrm>
              <a:off x="7775706" y="2407130"/>
              <a:ext cx="659884" cy="20044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b="1" dirty="0">
                  <a:solidFill>
                    <a:srgbClr val="002060"/>
                  </a:solidFill>
                </a:rPr>
                <a:t>(73,1%)</a:t>
              </a:r>
            </a:p>
          </p:txBody>
        </p:sp>
        <p:sp>
          <p:nvSpPr>
            <p:cNvPr id="28" name="TextBox 4">
              <a:extLst>
                <a:ext uri="{FF2B5EF4-FFF2-40B4-BE49-F238E27FC236}">
                  <a16:creationId xmlns:a16="http://schemas.microsoft.com/office/drawing/2014/main" xmlns="" id="{CBDE56EF-8E45-4CFC-A675-CAB62C93C02F}"/>
                </a:ext>
              </a:extLst>
            </p:cNvPr>
            <p:cNvSpPr txBox="1"/>
            <p:nvPr/>
          </p:nvSpPr>
          <p:spPr>
            <a:xfrm>
              <a:off x="8653896" y="2531556"/>
              <a:ext cx="659884" cy="20044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b="1" dirty="0">
                  <a:solidFill>
                    <a:srgbClr val="002060"/>
                  </a:solidFill>
                </a:rPr>
                <a:t>(91,7%)</a:t>
              </a:r>
            </a:p>
          </p:txBody>
        </p:sp>
        <p:sp>
          <p:nvSpPr>
            <p:cNvPr id="29" name="TextBox 5">
              <a:extLst>
                <a:ext uri="{FF2B5EF4-FFF2-40B4-BE49-F238E27FC236}">
                  <a16:creationId xmlns:a16="http://schemas.microsoft.com/office/drawing/2014/main" xmlns="" id="{E749A77F-8E55-4CE3-BE28-50DD9306D843}"/>
                </a:ext>
              </a:extLst>
            </p:cNvPr>
            <p:cNvSpPr txBox="1"/>
            <p:nvPr/>
          </p:nvSpPr>
          <p:spPr>
            <a:xfrm>
              <a:off x="9532085" y="2448177"/>
              <a:ext cx="659884" cy="20044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b="1">
                  <a:solidFill>
                    <a:srgbClr val="002060"/>
                  </a:solidFill>
                </a:rPr>
                <a:t>(93,4%)</a:t>
              </a:r>
            </a:p>
          </p:txBody>
        </p:sp>
        <p:sp>
          <p:nvSpPr>
            <p:cNvPr id="30" name="TextBox 8">
              <a:extLst>
                <a:ext uri="{FF2B5EF4-FFF2-40B4-BE49-F238E27FC236}">
                  <a16:creationId xmlns:a16="http://schemas.microsoft.com/office/drawing/2014/main" xmlns="" id="{2ADF9C09-F835-42FE-9E3E-51873D57288A}"/>
                </a:ext>
              </a:extLst>
            </p:cNvPr>
            <p:cNvSpPr txBox="1"/>
            <p:nvPr/>
          </p:nvSpPr>
          <p:spPr>
            <a:xfrm>
              <a:off x="10338072" y="2406724"/>
              <a:ext cx="659884" cy="20044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b="1" dirty="0">
                  <a:solidFill>
                    <a:srgbClr val="002060"/>
                  </a:solidFill>
                </a:rPr>
                <a:t>(96,0%)</a:t>
              </a:r>
            </a:p>
          </p:txBody>
        </p:sp>
      </p:grpSp>
    </p:spTree>
    <p:extLst>
      <p:ext uri="{BB962C8B-B14F-4D97-AF65-F5344CB8AC3E}">
        <p14:creationId xmlns:p14="http://schemas.microsoft.com/office/powerpoint/2010/main" val="1423639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p:cNvSpPr txBox="1"/>
          <p:nvPr/>
        </p:nvSpPr>
        <p:spPr>
          <a:xfrm>
            <a:off x="1260903" y="109634"/>
            <a:ext cx="6982171" cy="861774"/>
          </a:xfrm>
          <a:prstGeom prst="rect">
            <a:avLst/>
          </a:prstGeom>
          <a:noFill/>
        </p:spPr>
        <p:txBody>
          <a:bodyPr wrap="square" rtlCol="0">
            <a:spAutoFit/>
          </a:bodyPr>
          <a:lstStyle/>
          <a:p>
            <a:r>
              <a:rPr lang="id-ID" sz="2500" b="1" dirty="0" smtClean="0">
                <a:latin typeface="Segoe UI Black" panose="020B0A02040204020203" pitchFamily="34" charset="0"/>
                <a:ea typeface="Segoe UI Black" panose="020B0A02040204020203" pitchFamily="34" charset="0"/>
                <a:cs typeface="Segoe UI Black" panose="020B0A02040204020203" pitchFamily="34" charset="0"/>
              </a:rPr>
              <a:t>Arah Kebijakan DAK Nonfisik 2021</a:t>
            </a:r>
          </a:p>
          <a:p>
            <a:r>
              <a:rPr lang="id-ID" sz="2500" b="1" dirty="0" smtClean="0">
                <a:latin typeface="Segoe UI Black" panose="020B0A02040204020203" pitchFamily="34" charset="0"/>
                <a:ea typeface="Segoe UI Black" panose="020B0A02040204020203" pitchFamily="34" charset="0"/>
                <a:cs typeface="Segoe UI Black" panose="020B0A02040204020203" pitchFamily="34" charset="0"/>
              </a:rPr>
              <a:t>dalam rangka </a:t>
            </a:r>
            <a:r>
              <a:rPr lang="id-ID" sz="2500" b="1" dirty="0">
                <a:latin typeface="Segoe UI Black" panose="020B0A02040204020203" pitchFamily="34" charset="0"/>
                <a:ea typeface="Segoe UI Black" panose="020B0A02040204020203" pitchFamily="34" charset="0"/>
                <a:cs typeface="Segoe UI Black" panose="020B0A02040204020203" pitchFamily="34" charset="0"/>
              </a:rPr>
              <a:t>m</a:t>
            </a:r>
            <a:r>
              <a:rPr lang="id-ID" sz="2500" b="1" dirty="0" smtClean="0">
                <a:latin typeface="Segoe UI Black" panose="020B0A02040204020203" pitchFamily="34" charset="0"/>
                <a:ea typeface="Segoe UI Black" panose="020B0A02040204020203" pitchFamily="34" charset="0"/>
                <a:cs typeface="Segoe UI Black" panose="020B0A02040204020203" pitchFamily="34" charset="0"/>
              </a:rPr>
              <a:t>enjawab Isu Strategis</a:t>
            </a:r>
            <a:endParaRPr lang="id-ID" sz="2500" b="1" dirty="0">
              <a:latin typeface="Segoe UI Black" panose="020B0A02040204020203" pitchFamily="34" charset="0"/>
              <a:ea typeface="Segoe UI Black" panose="020B0A02040204020203" pitchFamily="34" charset="0"/>
              <a:cs typeface="Segoe UI Black" panose="020B0A02040204020203" pitchFamily="34" charset="0"/>
            </a:endParaRPr>
          </a:p>
        </p:txBody>
      </p:sp>
      <p:cxnSp>
        <p:nvCxnSpPr>
          <p:cNvPr id="17" name="Straight Connector 16"/>
          <p:cNvCxnSpPr/>
          <p:nvPr/>
        </p:nvCxnSpPr>
        <p:spPr>
          <a:xfrm>
            <a:off x="7054536" y="2790882"/>
            <a:ext cx="4420783" cy="0"/>
          </a:xfrm>
          <a:prstGeom prst="line">
            <a:avLst/>
          </a:prstGeom>
          <a:ln w="31750">
            <a:solidFill>
              <a:srgbClr val="B93859"/>
            </a:solidFill>
            <a:prstDash val="solid"/>
          </a:ln>
        </p:spPr>
        <p:style>
          <a:lnRef idx="1">
            <a:schemeClr val="accent1"/>
          </a:lnRef>
          <a:fillRef idx="0">
            <a:schemeClr val="accent1"/>
          </a:fillRef>
          <a:effectRef idx="0">
            <a:schemeClr val="accent1"/>
          </a:effectRef>
          <a:fontRef idx="minor">
            <a:schemeClr val="tx1"/>
          </a:fontRef>
        </p:style>
      </p:cxnSp>
      <p:sp>
        <p:nvSpPr>
          <p:cNvPr id="24" name="Oval 23"/>
          <p:cNvSpPr/>
          <p:nvPr/>
        </p:nvSpPr>
        <p:spPr bwMode="auto">
          <a:xfrm>
            <a:off x="427955" y="5212999"/>
            <a:ext cx="527154" cy="47479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838">
              <a:defRPr/>
            </a:pPr>
            <a:r>
              <a:rPr lang="en-US" sz="2400" dirty="0" smtClean="0"/>
              <a:t>3</a:t>
            </a:r>
            <a:endParaRPr lang="en-US" sz="2400" dirty="0"/>
          </a:p>
        </p:txBody>
      </p:sp>
      <p:sp>
        <p:nvSpPr>
          <p:cNvPr id="26" name="Oval 25"/>
          <p:cNvSpPr/>
          <p:nvPr/>
        </p:nvSpPr>
        <p:spPr bwMode="auto">
          <a:xfrm>
            <a:off x="382173" y="3144305"/>
            <a:ext cx="527154" cy="47479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838"/>
            <a:r>
              <a:rPr lang="en-US" sz="2400" dirty="0"/>
              <a:t>2</a:t>
            </a:r>
          </a:p>
        </p:txBody>
      </p:sp>
      <p:sp>
        <p:nvSpPr>
          <p:cNvPr id="27" name="Oval 26"/>
          <p:cNvSpPr/>
          <p:nvPr/>
        </p:nvSpPr>
        <p:spPr bwMode="auto">
          <a:xfrm>
            <a:off x="382173" y="1793695"/>
            <a:ext cx="527154" cy="474790"/>
          </a:xfrm>
          <a:prstGeom prst="ellipse">
            <a:avLst/>
          </a:prstGeom>
          <a:solidFill>
            <a:srgbClr val="B50B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838">
              <a:defRPr/>
            </a:pPr>
            <a:r>
              <a:rPr lang="en-US" sz="2400" dirty="0"/>
              <a:t>1</a:t>
            </a:r>
          </a:p>
        </p:txBody>
      </p:sp>
      <p:sp>
        <p:nvSpPr>
          <p:cNvPr id="32" name="TextBox 31"/>
          <p:cNvSpPr txBox="1"/>
          <p:nvPr/>
        </p:nvSpPr>
        <p:spPr bwMode="auto">
          <a:xfrm>
            <a:off x="6982514" y="4840941"/>
            <a:ext cx="4575715" cy="14934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68580" tIns="68580" rIns="68580" bIns="68580" spcCol="1270" anchor="b"/>
          <a:lstStyle/>
          <a:p>
            <a:r>
              <a:rPr lang="id-ID" sz="1600" b="1" dirty="0" smtClean="0">
                <a:latin typeface="Segoe UI" panose="020B0502040204020203" pitchFamily="34" charset="0"/>
                <a:ea typeface="Calibri" panose="020F0502020204030204" pitchFamily="34" charset="0"/>
                <a:cs typeface="Segoe UI" panose="020B0502040204020203" pitchFamily="34" charset="0"/>
              </a:rPr>
              <a:t>Integrasi aplikasi pelaporan antar kementerian </a:t>
            </a:r>
            <a:r>
              <a:rPr lang="id-ID" sz="1600" dirty="0" smtClean="0">
                <a:latin typeface="Segoe UI" panose="020B0502040204020203" pitchFamily="34" charset="0"/>
                <a:ea typeface="Calibri" panose="020F0502020204030204" pitchFamily="34" charset="0"/>
                <a:cs typeface="Segoe UI" panose="020B0502040204020203" pitchFamily="34" charset="0"/>
              </a:rPr>
              <a:t>agar dapat melakukan pemantauan capaian output/outcome di daerah secara bersama-sama sebagai bahan pengambilan kebijakan perencanaan tahun anggaran berikutnya.</a:t>
            </a:r>
            <a:endParaRPr lang="id-ID" sz="1600" dirty="0">
              <a:latin typeface="Segoe UI" panose="020B0502040204020203" pitchFamily="34" charset="0"/>
              <a:cs typeface="Segoe UI" panose="020B0502040204020203" pitchFamily="34" charset="0"/>
            </a:endParaRPr>
          </a:p>
        </p:txBody>
      </p:sp>
      <p:cxnSp>
        <p:nvCxnSpPr>
          <p:cNvPr id="35" name="Straight Connector 34"/>
          <p:cNvCxnSpPr/>
          <p:nvPr/>
        </p:nvCxnSpPr>
        <p:spPr>
          <a:xfrm>
            <a:off x="1266344" y="5690700"/>
            <a:ext cx="4420783" cy="0"/>
          </a:xfrm>
          <a:prstGeom prst="line">
            <a:avLst/>
          </a:prstGeom>
          <a:ln w="31750">
            <a:solidFill>
              <a:schemeClr val="accent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bwMode="auto">
          <a:xfrm>
            <a:off x="6937005" y="1183341"/>
            <a:ext cx="4454126" cy="16075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68580" tIns="68580" rIns="68580" bIns="68580" spcCol="1270" anchor="b"/>
          <a:lstStyle/>
          <a:p>
            <a:pPr algn="just"/>
            <a:r>
              <a:rPr lang="id-ID" sz="1600" dirty="0" smtClean="0">
                <a:latin typeface="Segoe UI" panose="020B0502040204020203" pitchFamily="34" charset="0"/>
                <a:cs typeface="Segoe UI" panose="020B0502040204020203" pitchFamily="34" charset="0"/>
              </a:rPr>
              <a:t>Memperkuat pengalokasian </a:t>
            </a:r>
            <a:r>
              <a:rPr lang="id-ID" sz="1600" b="1" dirty="0" smtClean="0">
                <a:latin typeface="Segoe UI" panose="020B0502040204020203" pitchFamily="34" charset="0"/>
                <a:cs typeface="Segoe UI" panose="020B0502040204020203" pitchFamily="34" charset="0"/>
              </a:rPr>
              <a:t>DAK Nonfisik berbasis kinerja capaian output</a:t>
            </a:r>
            <a:r>
              <a:rPr lang="id-ID" sz="1600" dirty="0" smtClean="0">
                <a:latin typeface="Segoe UI" panose="020B0502040204020203" pitchFamily="34" charset="0"/>
                <a:cs typeface="Segoe UI" panose="020B0502040204020203" pitchFamily="34" charset="0"/>
              </a:rPr>
              <a:t>, terutama di bidang pendidikan dan kesehatan (</a:t>
            </a:r>
            <a:r>
              <a:rPr lang="id-ID" sz="1600" b="1" i="1" dirty="0" smtClean="0">
                <a:latin typeface="Segoe UI" panose="020B0502040204020203" pitchFamily="34" charset="0"/>
                <a:cs typeface="Segoe UI" panose="020B0502040204020203" pitchFamily="34" charset="0"/>
              </a:rPr>
              <a:t>penerapan tunjangan guru berbasis kinerja serta alokasi berbasis output pada beberapa jenis dana  DAK Nonfisik lainnya</a:t>
            </a:r>
            <a:r>
              <a:rPr lang="id-ID" sz="1600" dirty="0" smtClean="0">
                <a:latin typeface="Segoe UI" panose="020B0502040204020203" pitchFamily="34" charset="0"/>
                <a:cs typeface="Segoe UI" panose="020B0502040204020203" pitchFamily="34" charset="0"/>
              </a:rPr>
              <a:t>).</a:t>
            </a:r>
            <a:endParaRPr lang="id-ID" sz="1600" dirty="0">
              <a:latin typeface="Segoe UI" panose="020B0502040204020203" pitchFamily="34" charset="0"/>
              <a:cs typeface="Segoe UI" panose="020B0502040204020203" pitchFamily="34" charset="0"/>
            </a:endParaRPr>
          </a:p>
        </p:txBody>
      </p:sp>
      <p:sp>
        <p:nvSpPr>
          <p:cNvPr id="31" name="TextBox 30"/>
          <p:cNvSpPr txBox="1"/>
          <p:nvPr/>
        </p:nvSpPr>
        <p:spPr bwMode="auto">
          <a:xfrm>
            <a:off x="6977073" y="3915980"/>
            <a:ext cx="4825460" cy="4268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68580" tIns="68580" rIns="68580" bIns="68580" spcCol="1270" anchor="b"/>
          <a:lstStyle/>
          <a:p>
            <a:r>
              <a:rPr lang="id-ID" sz="1600" b="1" dirty="0" smtClean="0">
                <a:latin typeface="Segoe UI" panose="020B0502040204020203" pitchFamily="34" charset="0"/>
                <a:ea typeface="Calibri" panose="020F0502020204030204" pitchFamily="34" charset="0"/>
                <a:cs typeface="Segoe UI" panose="020B0502040204020203" pitchFamily="34" charset="0"/>
              </a:rPr>
              <a:t>Verifikasi atas usulan kegiatan DAK Nonfisik dalam </a:t>
            </a:r>
            <a:r>
              <a:rPr lang="id-ID" sz="1600" dirty="0" smtClean="0">
                <a:latin typeface="Segoe UI" panose="020B0502040204020203" pitchFamily="34" charset="0"/>
                <a:ea typeface="Calibri" panose="020F0502020204030204" pitchFamily="34" charset="0"/>
                <a:cs typeface="Segoe UI" panose="020B0502040204020203" pitchFamily="34" charset="0"/>
              </a:rPr>
              <a:t>APBN 2021 dengan asas pembagian kewenangan daerah, sinkronisasi belanja K/L, serta arah program proritas nasional yang dituangkan dalam RKP 2021.</a:t>
            </a:r>
            <a:endParaRPr lang="id-ID" sz="1600" dirty="0">
              <a:latin typeface="Segoe UI" panose="020B0502040204020203" pitchFamily="34" charset="0"/>
              <a:ea typeface="Calibri" panose="020F0502020204030204" pitchFamily="34" charset="0"/>
              <a:cs typeface="Segoe UI" panose="020B0502040204020203" pitchFamily="34" charset="0"/>
            </a:endParaRPr>
          </a:p>
        </p:txBody>
      </p:sp>
      <p:sp>
        <p:nvSpPr>
          <p:cNvPr id="4" name="Right Arrow 3"/>
          <p:cNvSpPr/>
          <p:nvPr/>
        </p:nvSpPr>
        <p:spPr>
          <a:xfrm>
            <a:off x="6192060" y="5158245"/>
            <a:ext cx="594427" cy="6773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a:off x="1260903" y="3871226"/>
            <a:ext cx="4420783" cy="0"/>
          </a:xfrm>
          <a:prstGeom prst="line">
            <a:avLst/>
          </a:prstGeom>
          <a:ln w="31750">
            <a:solidFill>
              <a:srgbClr val="D3C588"/>
            </a:solidFill>
            <a:prstDash val="soli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bwMode="auto">
          <a:xfrm>
            <a:off x="1266344" y="5042648"/>
            <a:ext cx="4575715" cy="6677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68580" tIns="68580" rIns="68580" bIns="68580" spcCol="1270" anchor="b"/>
          <a:lstStyle/>
          <a:p>
            <a:r>
              <a:rPr lang="id-ID" sz="1600" b="1" dirty="0" smtClean="0">
                <a:latin typeface="Segoe UI" panose="020B0502040204020203" pitchFamily="34" charset="0"/>
                <a:ea typeface="Calibri" panose="020F0502020204030204" pitchFamily="34" charset="0"/>
                <a:cs typeface="Segoe UI" panose="020B0502040204020203" pitchFamily="34" charset="0"/>
              </a:rPr>
              <a:t>Pemantauan capaian output/outcome </a:t>
            </a:r>
            <a:r>
              <a:rPr lang="id-ID" sz="1600" dirty="0" smtClean="0">
                <a:latin typeface="Segoe UI" panose="020B0502040204020203" pitchFamily="34" charset="0"/>
                <a:ea typeface="Calibri" panose="020F0502020204030204" pitchFamily="34" charset="0"/>
                <a:cs typeface="Segoe UI" panose="020B0502040204020203" pitchFamily="34" charset="0"/>
              </a:rPr>
              <a:t>dalam rangka mendukung pemenuhan SPM daerah.</a:t>
            </a:r>
            <a:endParaRPr lang="id-ID" sz="1600" dirty="0">
              <a:latin typeface="Segoe UI" panose="020B0502040204020203" pitchFamily="34" charset="0"/>
              <a:cs typeface="Segoe UI" panose="020B0502040204020203" pitchFamily="34" charset="0"/>
            </a:endParaRPr>
          </a:p>
        </p:txBody>
      </p:sp>
      <p:cxnSp>
        <p:nvCxnSpPr>
          <p:cNvPr id="47" name="Straight Connector 46"/>
          <p:cNvCxnSpPr/>
          <p:nvPr/>
        </p:nvCxnSpPr>
        <p:spPr>
          <a:xfrm>
            <a:off x="1279075" y="2425996"/>
            <a:ext cx="4420783" cy="0"/>
          </a:xfrm>
          <a:prstGeom prst="line">
            <a:avLst/>
          </a:prstGeom>
          <a:ln w="31750">
            <a:solidFill>
              <a:srgbClr val="B93859"/>
            </a:solidFill>
            <a:prstDash val="soli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bwMode="auto">
          <a:xfrm>
            <a:off x="1269617" y="1223682"/>
            <a:ext cx="4454126" cy="11523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68580" tIns="68580" rIns="68580" bIns="68580" spcCol="1270" anchor="b"/>
          <a:lstStyle/>
          <a:p>
            <a:pPr algn="just"/>
            <a:r>
              <a:rPr lang="id-ID" sz="1600" dirty="0" smtClean="0">
                <a:latin typeface="Segoe UI" panose="020B0502040204020203" pitchFamily="34" charset="0"/>
                <a:cs typeface="Segoe UI" panose="020B0502040204020203" pitchFamily="34" charset="0"/>
              </a:rPr>
              <a:t>Pengalokasian </a:t>
            </a:r>
            <a:r>
              <a:rPr lang="id-ID" sz="1600" b="1" dirty="0" smtClean="0">
                <a:latin typeface="Segoe UI" panose="020B0502040204020203" pitchFamily="34" charset="0"/>
                <a:cs typeface="Segoe UI" panose="020B0502040204020203" pitchFamily="34" charset="0"/>
              </a:rPr>
              <a:t>DAK Nonfisik yang mampu mendorong peningkatan capaian output dan outcome </a:t>
            </a:r>
            <a:r>
              <a:rPr lang="id-ID" sz="1600" dirty="0" smtClean="0">
                <a:latin typeface="Segoe UI" panose="020B0502040204020203" pitchFamily="34" charset="0"/>
                <a:cs typeface="Segoe UI" panose="020B0502040204020203" pitchFamily="34" charset="0"/>
              </a:rPr>
              <a:t>serta mendukung perbaikan kualitas layanan.</a:t>
            </a:r>
            <a:endParaRPr lang="id-ID" sz="1600" dirty="0">
              <a:latin typeface="Segoe UI" panose="020B0502040204020203" pitchFamily="34" charset="0"/>
              <a:cs typeface="Segoe UI" panose="020B0502040204020203" pitchFamily="34" charset="0"/>
            </a:endParaRPr>
          </a:p>
        </p:txBody>
      </p:sp>
      <p:sp>
        <p:nvSpPr>
          <p:cNvPr id="49" name="TextBox 48"/>
          <p:cNvSpPr txBox="1"/>
          <p:nvPr/>
        </p:nvSpPr>
        <p:spPr bwMode="auto">
          <a:xfrm>
            <a:off x="1309959" y="2971800"/>
            <a:ext cx="4455131" cy="8859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68580" tIns="68580" rIns="68580" bIns="68580" spcCol="1270" anchor="b"/>
          <a:lstStyle/>
          <a:p>
            <a:r>
              <a:rPr lang="id-ID" sz="1600" b="1" dirty="0" smtClean="0">
                <a:latin typeface="Segoe UI" panose="020B0502040204020203" pitchFamily="34" charset="0"/>
                <a:ea typeface="Calibri" panose="020F0502020204030204" pitchFamily="34" charset="0"/>
                <a:cs typeface="Segoe UI" panose="020B0502040204020203" pitchFamily="34" charset="0"/>
              </a:rPr>
              <a:t>Dukungan Pendanaan DAK Nonfisik bagi program prioritas nasional </a:t>
            </a:r>
            <a:r>
              <a:rPr lang="id-ID" sz="1600" dirty="0" smtClean="0">
                <a:latin typeface="Segoe UI" panose="020B0502040204020203" pitchFamily="34" charset="0"/>
                <a:ea typeface="Calibri" panose="020F0502020204030204" pitchFamily="34" charset="0"/>
                <a:cs typeface="Segoe UI" panose="020B0502040204020203" pitchFamily="34" charset="0"/>
              </a:rPr>
              <a:t>yang menjadi fokus APBN 2021.</a:t>
            </a:r>
            <a:endParaRPr lang="id-ID" sz="1600" dirty="0">
              <a:latin typeface="Segoe UI" panose="020B0502040204020203" pitchFamily="34" charset="0"/>
              <a:ea typeface="Calibri" panose="020F0502020204030204" pitchFamily="34" charset="0"/>
              <a:cs typeface="Segoe UI" panose="020B0502040204020203" pitchFamily="34" charset="0"/>
            </a:endParaRPr>
          </a:p>
        </p:txBody>
      </p:sp>
      <p:cxnSp>
        <p:nvCxnSpPr>
          <p:cNvPr id="51" name="Straight Connector 50"/>
          <p:cNvCxnSpPr/>
          <p:nvPr/>
        </p:nvCxnSpPr>
        <p:spPr>
          <a:xfrm>
            <a:off x="7059979" y="6346625"/>
            <a:ext cx="4420783" cy="0"/>
          </a:xfrm>
          <a:prstGeom prst="line">
            <a:avLst/>
          </a:prstGeom>
          <a:ln w="31750">
            <a:solidFill>
              <a:schemeClr val="accent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054536" y="4342865"/>
            <a:ext cx="4420783" cy="0"/>
          </a:xfrm>
          <a:prstGeom prst="line">
            <a:avLst/>
          </a:prstGeom>
          <a:ln w="31750">
            <a:solidFill>
              <a:srgbClr val="D3C588"/>
            </a:solidFill>
            <a:prstDash val="solid"/>
          </a:ln>
        </p:spPr>
        <p:style>
          <a:lnRef idx="1">
            <a:schemeClr val="accent1"/>
          </a:lnRef>
          <a:fillRef idx="0">
            <a:schemeClr val="accent1"/>
          </a:fillRef>
          <a:effectRef idx="0">
            <a:schemeClr val="accent1"/>
          </a:effectRef>
          <a:fontRef idx="minor">
            <a:schemeClr val="tx1"/>
          </a:fontRef>
        </p:style>
      </p:cxnSp>
      <p:sp>
        <p:nvSpPr>
          <p:cNvPr id="53" name="Right Arrow 52"/>
          <p:cNvSpPr/>
          <p:nvPr/>
        </p:nvSpPr>
        <p:spPr>
          <a:xfrm>
            <a:off x="6186619" y="3319106"/>
            <a:ext cx="594427" cy="677353"/>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53"/>
          <p:cNvSpPr/>
          <p:nvPr/>
        </p:nvSpPr>
        <p:spPr>
          <a:xfrm>
            <a:off x="6186618" y="1777417"/>
            <a:ext cx="594427" cy="677353"/>
          </a:xfrm>
          <a:prstGeom prst="rightArrow">
            <a:avLst/>
          </a:prstGeom>
          <a:solidFill>
            <a:srgbClr val="B50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 descr="Gambar terkait">
            <a:extLst>
              <a:ext uri="{FF2B5EF4-FFF2-40B4-BE49-F238E27FC236}">
                <a16:creationId xmlns:a16="http://schemas.microsoft.com/office/drawing/2014/main" xmlns="" id="{22185BE9-9C4B-404D-80B1-D623DA2865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01" t="27903" r="31030" b="39255"/>
          <a:stretch/>
        </p:blipFill>
        <p:spPr bwMode="auto">
          <a:xfrm>
            <a:off x="152181" y="91498"/>
            <a:ext cx="992841" cy="86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202501"/>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147">
            <a:extLst>
              <a:ext uri="{FF2B5EF4-FFF2-40B4-BE49-F238E27FC236}">
                <a16:creationId xmlns:a16="http://schemas.microsoft.com/office/drawing/2014/main" xmlns="" id="{FA3E3BD5-8D20-4A23-BC9E-9B752FE672C0}"/>
              </a:ext>
            </a:extLst>
          </p:cNvPr>
          <p:cNvSpPr/>
          <p:nvPr/>
        </p:nvSpPr>
        <p:spPr>
          <a:xfrm>
            <a:off x="11349228" y="6600443"/>
            <a:ext cx="842772" cy="257556"/>
          </a:xfrm>
          <a:custGeom>
            <a:avLst/>
            <a:gdLst/>
            <a:ahLst/>
            <a:cxnLst/>
            <a:rect l="l" t="t" r="r" b="b"/>
            <a:pathLst>
              <a:path w="842772" h="257555">
                <a:moveTo>
                  <a:pt x="842772" y="0"/>
                </a:moveTo>
                <a:lnTo>
                  <a:pt x="0" y="0"/>
                </a:lnTo>
                <a:lnTo>
                  <a:pt x="0" y="257554"/>
                </a:lnTo>
                <a:lnTo>
                  <a:pt x="842772" y="257554"/>
                </a:lnTo>
                <a:lnTo>
                  <a:pt x="842772" y="0"/>
                </a:lnTo>
                <a:close/>
              </a:path>
            </a:pathLst>
          </a:custGeom>
          <a:solidFill>
            <a:srgbClr val="D43539"/>
          </a:solidFill>
        </p:spPr>
        <p:txBody>
          <a:bodyPr wrap="square" lIns="0" tIns="0" rIns="0" bIns="0" rtlCol="0">
            <a:noAutofit/>
          </a:bodyPr>
          <a:lstStyle/>
          <a:p>
            <a:endParaRPr/>
          </a:p>
        </p:txBody>
      </p:sp>
      <p:sp>
        <p:nvSpPr>
          <p:cNvPr id="53" name="object 149">
            <a:extLst>
              <a:ext uri="{FF2B5EF4-FFF2-40B4-BE49-F238E27FC236}">
                <a16:creationId xmlns:a16="http://schemas.microsoft.com/office/drawing/2014/main" xmlns="" id="{F4EB0B81-94CD-40CE-91F8-03073A73DA10}"/>
              </a:ext>
            </a:extLst>
          </p:cNvPr>
          <p:cNvSpPr/>
          <p:nvPr/>
        </p:nvSpPr>
        <p:spPr>
          <a:xfrm>
            <a:off x="0" y="6606539"/>
            <a:ext cx="11364468" cy="251460"/>
          </a:xfrm>
          <a:custGeom>
            <a:avLst/>
            <a:gdLst/>
            <a:ahLst/>
            <a:cxnLst/>
            <a:rect l="l" t="t" r="r" b="b"/>
            <a:pathLst>
              <a:path w="11364468" h="251459">
                <a:moveTo>
                  <a:pt x="11364468" y="0"/>
                </a:moveTo>
                <a:lnTo>
                  <a:pt x="0" y="0"/>
                </a:lnTo>
                <a:lnTo>
                  <a:pt x="0" y="251457"/>
                </a:lnTo>
                <a:lnTo>
                  <a:pt x="11364468" y="251457"/>
                </a:lnTo>
                <a:lnTo>
                  <a:pt x="11364468" y="0"/>
                </a:lnTo>
                <a:close/>
              </a:path>
            </a:pathLst>
          </a:custGeom>
          <a:solidFill>
            <a:srgbClr val="0D4368"/>
          </a:solidFill>
        </p:spPr>
        <p:txBody>
          <a:bodyPr wrap="square" lIns="0" tIns="0" rIns="0" bIns="0" rtlCol="0">
            <a:noAutofit/>
          </a:bodyPr>
          <a:lstStyle/>
          <a:p>
            <a:endParaRPr/>
          </a:p>
        </p:txBody>
      </p:sp>
      <p:pic>
        <p:nvPicPr>
          <p:cNvPr id="57" name="Picture 2" descr="Gambar terkait">
            <a:extLst>
              <a:ext uri="{FF2B5EF4-FFF2-40B4-BE49-F238E27FC236}">
                <a16:creationId xmlns:a16="http://schemas.microsoft.com/office/drawing/2014/main" xmlns="" id="{22185BE9-9C4B-404D-80B1-D623DA2865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01" t="27903" r="31030" b="39255"/>
          <a:stretch/>
        </p:blipFill>
        <p:spPr bwMode="auto">
          <a:xfrm>
            <a:off x="152181" y="91498"/>
            <a:ext cx="992841" cy="8633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xmlns="" id="{FFCEAC0D-673B-4367-8A15-2AB8D9FEDB93}"/>
              </a:ext>
            </a:extLst>
          </p:cNvPr>
          <p:cNvSpPr txBox="1"/>
          <p:nvPr/>
        </p:nvSpPr>
        <p:spPr>
          <a:xfrm>
            <a:off x="1145021" y="273869"/>
            <a:ext cx="9636709" cy="498598"/>
          </a:xfrm>
          <a:prstGeom prst="rect">
            <a:avLst/>
          </a:prstGeom>
        </p:spPr>
        <p:txBody>
          <a:bodyPr vert="horz" lIns="109728" tIns="54864" rIns="109728" bIns="54864" rtlCol="0" anchor="ctr">
            <a:noAutofit/>
          </a:bodyPr>
          <a:lstStyle>
            <a:defPPr>
              <a:defRPr lang="en-US"/>
            </a:defPPr>
            <a:lvl1pPr algn="ctr" defTabSz="1077707">
              <a:spcBef>
                <a:spcPct val="0"/>
              </a:spcBef>
              <a:buNone/>
              <a:defRPr sz="2000" b="1">
                <a:solidFill>
                  <a:schemeClr val="lt1"/>
                </a:solidFill>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097280"/>
            <a:r>
              <a:rPr lang="id-ID" sz="25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KEBIJAKAN BOK TA 2020</a:t>
            </a:r>
          </a:p>
        </p:txBody>
      </p:sp>
      <p:sp>
        <p:nvSpPr>
          <p:cNvPr id="23" name="TextBox 22">
            <a:extLst>
              <a:ext uri="{FF2B5EF4-FFF2-40B4-BE49-F238E27FC236}">
                <a16:creationId xmlns:a16="http://schemas.microsoft.com/office/drawing/2014/main" xmlns="" id="{CFC79B95-5387-42ED-A14F-B437E787F392}"/>
              </a:ext>
            </a:extLst>
          </p:cNvPr>
          <p:cNvSpPr txBox="1"/>
          <p:nvPr/>
        </p:nvSpPr>
        <p:spPr>
          <a:xfrm>
            <a:off x="1121444" y="740733"/>
            <a:ext cx="9660286" cy="112646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lvl="1" indent="-342900" algn="just" defTabSz="1097280">
              <a:buFont typeface="Wingdings" panose="05000000000000000000" pitchFamily="2" charset="2"/>
              <a:buChar char="q"/>
            </a:pPr>
            <a:r>
              <a:rPr lang="id-ID" sz="1680" dirty="0">
                <a:solidFill>
                  <a:prstClr val="black"/>
                </a:solidFill>
                <a:latin typeface="Segoe UI" pitchFamily="34" charset="0"/>
                <a:ea typeface="Cambria" pitchFamily="18" charset="0"/>
                <a:cs typeface="Segoe UI" pitchFamily="34" charset="0"/>
              </a:rPr>
              <a:t>Diarahkan untuk percepatan pencapaian SPM (meningkatkan derajat kesehatan masyarakat, penurunan AKI, AKB, malnutrisi, perilaku hidup bersih dan sehat, dan </a:t>
            </a:r>
            <a:r>
              <a:rPr lang="id-ID" sz="1680" i="1" dirty="0">
                <a:solidFill>
                  <a:prstClr val="black"/>
                </a:solidFill>
                <a:latin typeface="Segoe UI" pitchFamily="34" charset="0"/>
                <a:ea typeface="Cambria" pitchFamily="18" charset="0"/>
                <a:cs typeface="Segoe UI" pitchFamily="34" charset="0"/>
              </a:rPr>
              <a:t>neglected tropical disease).</a:t>
            </a:r>
            <a:endParaRPr lang="id-ID" sz="1680" dirty="0">
              <a:solidFill>
                <a:prstClr val="black"/>
              </a:solidFill>
              <a:latin typeface="Segoe UI" pitchFamily="34" charset="0"/>
              <a:cs typeface="Segoe UI" pitchFamily="34" charset="0"/>
            </a:endParaRPr>
          </a:p>
          <a:p>
            <a:pPr marL="342900" lvl="1" indent="-342900" algn="just" defTabSz="1097280">
              <a:buFont typeface="Wingdings" panose="05000000000000000000" pitchFamily="2" charset="2"/>
              <a:buChar char="q"/>
            </a:pPr>
            <a:r>
              <a:rPr lang="id-ID" sz="1680" dirty="0">
                <a:solidFill>
                  <a:prstClr val="black"/>
                </a:solidFill>
                <a:latin typeface="Segoe UI" pitchFamily="34" charset="0"/>
                <a:ea typeface="Cambria" pitchFamily="18" charset="0"/>
                <a:cs typeface="Segoe UI" pitchFamily="34" charset="0"/>
              </a:rPr>
              <a:t>Dialokasikan untuk meringankan beban masyarakat terhadap pembiayaan bidang kesehatan, khususnya pelayanan promotif dan preventif di Puskesmas dan dinas kesehatan.</a:t>
            </a:r>
            <a:endParaRPr lang="id-ID" sz="1680" dirty="0">
              <a:solidFill>
                <a:prstClr val="black"/>
              </a:solidFill>
              <a:latin typeface="Segoe UI" pitchFamily="34" charset="0"/>
              <a:cs typeface="Segoe UI" pitchFamily="34" charset="0"/>
            </a:endParaRPr>
          </a:p>
        </p:txBody>
      </p:sp>
      <p:sp>
        <p:nvSpPr>
          <p:cNvPr id="24" name="Rectangle 23"/>
          <p:cNvSpPr/>
          <p:nvPr/>
        </p:nvSpPr>
        <p:spPr>
          <a:xfrm>
            <a:off x="310168" y="1984341"/>
            <a:ext cx="4773404" cy="757130"/>
          </a:xfrm>
          <a:prstGeom prst="rect">
            <a:avLst/>
          </a:prstGeom>
        </p:spPr>
        <p:txBody>
          <a:bodyPr wrap="square">
            <a:spAutoFit/>
          </a:bodyPr>
          <a:lstStyle/>
          <a:p>
            <a:pPr defTabSz="1097280">
              <a:lnSpc>
                <a:spcPct val="90000"/>
              </a:lnSpc>
            </a:pPr>
            <a:r>
              <a:rPr lang="id-ID" sz="1600" i="1" dirty="0" smtClean="0">
                <a:solidFill>
                  <a:srgbClr val="C00000"/>
                </a:solidFill>
                <a:latin typeface="Segoe UI" pitchFamily="34" charset="0"/>
                <a:ea typeface="Calibri" panose="020F0502020204030204" pitchFamily="34" charset="0"/>
                <a:cs typeface="Segoe UI" pitchFamily="34" charset="0"/>
              </a:rPr>
              <a:t>Pengalokasian anggaran dan penyusunan menu kegiatan BOK mempertimbangkan isu strategis terkait Program, diantaranya sebagai berikut:</a:t>
            </a:r>
            <a:endParaRPr lang="id-ID" sz="1600" i="1" dirty="0">
              <a:solidFill>
                <a:srgbClr val="C00000"/>
              </a:solidFill>
              <a:latin typeface="Segoe UI" pitchFamily="34" charset="0"/>
              <a:cs typeface="Segoe UI" pitchFamily="34" charset="0"/>
            </a:endParaRPr>
          </a:p>
        </p:txBody>
      </p:sp>
      <p:grpSp>
        <p:nvGrpSpPr>
          <p:cNvPr id="25" name="Group 24"/>
          <p:cNvGrpSpPr/>
          <p:nvPr/>
        </p:nvGrpSpPr>
        <p:grpSpPr>
          <a:xfrm>
            <a:off x="152181" y="4700348"/>
            <a:ext cx="4848090" cy="2073830"/>
            <a:chOff x="681383" y="2791128"/>
            <a:chExt cx="6479974" cy="1885862"/>
          </a:xfrm>
        </p:grpSpPr>
        <p:sp>
          <p:nvSpPr>
            <p:cNvPr id="26" name="TextBox 25">
              <a:extLst>
                <a:ext uri="{FF2B5EF4-FFF2-40B4-BE49-F238E27FC236}">
                  <a16:creationId xmlns:a16="http://schemas.microsoft.com/office/drawing/2014/main" xmlns="" id="{67619B22-E60C-4339-A212-0236F12D688D}"/>
                </a:ext>
              </a:extLst>
            </p:cNvPr>
            <p:cNvSpPr txBox="1"/>
            <p:nvPr/>
          </p:nvSpPr>
          <p:spPr>
            <a:xfrm>
              <a:off x="899592" y="2863838"/>
              <a:ext cx="6146270" cy="461802"/>
            </a:xfrm>
            <a:prstGeom prst="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1097280">
                <a:lnSpc>
                  <a:spcPct val="90000"/>
                </a:lnSpc>
              </a:pPr>
              <a:r>
                <a:rPr lang="id-ID" sz="1500" dirty="0" smtClean="0">
                  <a:solidFill>
                    <a:schemeClr val="tx1"/>
                  </a:solidFill>
                  <a:latin typeface="Segoe UI" pitchFamily="34" charset="0"/>
                  <a:cs typeface="Segoe UI" pitchFamily="34" charset="0"/>
                </a:rPr>
                <a:t>Penurunan prevalensi stunting yang ditargetkan menjadi 19% di akhir tahun 2024</a:t>
              </a:r>
              <a:endParaRPr lang="id-ID" sz="1500" dirty="0">
                <a:solidFill>
                  <a:schemeClr val="tx1"/>
                </a:solidFill>
                <a:latin typeface="Segoe UI" pitchFamily="34" charset="0"/>
                <a:cs typeface="Segoe UI" pitchFamily="34" charset="0"/>
              </a:endParaRPr>
            </a:p>
          </p:txBody>
        </p:sp>
        <p:sp>
          <p:nvSpPr>
            <p:cNvPr id="27" name="TextBox 26">
              <a:extLst>
                <a:ext uri="{FF2B5EF4-FFF2-40B4-BE49-F238E27FC236}">
                  <a16:creationId xmlns:a16="http://schemas.microsoft.com/office/drawing/2014/main" xmlns="" id="{B25B34F9-01DE-45E6-8CA8-AF9B8F799536}"/>
                </a:ext>
              </a:extLst>
            </p:cNvPr>
            <p:cNvSpPr txBox="1"/>
            <p:nvPr/>
          </p:nvSpPr>
          <p:spPr>
            <a:xfrm>
              <a:off x="899592" y="3508761"/>
              <a:ext cx="6146270" cy="650722"/>
            </a:xfrm>
            <a:prstGeom prst="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defTabSz="1097280">
                <a:lnSpc>
                  <a:spcPct val="90000"/>
                </a:lnSpc>
              </a:pPr>
              <a:r>
                <a:rPr lang="id-ID" sz="1500" dirty="0" smtClean="0">
                  <a:solidFill>
                    <a:prstClr val="black"/>
                  </a:solidFill>
                  <a:latin typeface="Segoe UI" pitchFamily="34" charset="0"/>
                  <a:cs typeface="Segoe UI" pitchFamily="34" charset="0"/>
                </a:rPr>
                <a:t>Penurunan AKI menjadi 183/100.000 KH dan AKB menjadi 16/1000 KH yang ditargetkan di akhir tahun 2024</a:t>
              </a:r>
              <a:endParaRPr lang="id-ID" sz="1500" dirty="0">
                <a:solidFill>
                  <a:prstClr val="black"/>
                </a:solidFill>
                <a:latin typeface="Segoe UI" pitchFamily="34" charset="0"/>
                <a:cs typeface="Segoe UI" pitchFamily="34" charset="0"/>
              </a:endParaRPr>
            </a:p>
          </p:txBody>
        </p:sp>
        <p:sp>
          <p:nvSpPr>
            <p:cNvPr id="28" name="TextBox 27">
              <a:extLst>
                <a:ext uri="{FF2B5EF4-FFF2-40B4-BE49-F238E27FC236}">
                  <a16:creationId xmlns:a16="http://schemas.microsoft.com/office/drawing/2014/main" xmlns="" id="{08B8470A-9312-4FAF-AB92-101FD82893FE}"/>
                </a:ext>
              </a:extLst>
            </p:cNvPr>
            <p:cNvSpPr txBox="1"/>
            <p:nvPr/>
          </p:nvSpPr>
          <p:spPr>
            <a:xfrm>
              <a:off x="899592" y="4155627"/>
              <a:ext cx="6146270" cy="461802"/>
            </a:xfrm>
            <a:prstGeom prst="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1097280">
                <a:lnSpc>
                  <a:spcPct val="90000"/>
                </a:lnSpc>
              </a:pPr>
              <a:r>
                <a:rPr lang="id-ID" sz="1500" dirty="0">
                  <a:solidFill>
                    <a:prstClr val="black"/>
                  </a:solidFill>
                  <a:latin typeface="Segoe UI" pitchFamily="34" charset="0"/>
                  <a:cs typeface="Segoe UI" pitchFamily="34" charset="0"/>
                </a:rPr>
                <a:t>Terakreditasinya Puskesmas  100% yang ditargetkan di tahun 2024</a:t>
              </a:r>
            </a:p>
          </p:txBody>
        </p:sp>
        <p:sp>
          <p:nvSpPr>
            <p:cNvPr id="29" name="Rectangle 28">
              <a:extLst>
                <a:ext uri="{FF2B5EF4-FFF2-40B4-BE49-F238E27FC236}">
                  <a16:creationId xmlns:a16="http://schemas.microsoft.com/office/drawing/2014/main" xmlns="" id="{9F160E9C-0E46-406A-8181-196D6AAAF9E4}"/>
                </a:ext>
              </a:extLst>
            </p:cNvPr>
            <p:cNvSpPr/>
            <p:nvPr/>
          </p:nvSpPr>
          <p:spPr>
            <a:xfrm>
              <a:off x="681383" y="2791128"/>
              <a:ext cx="6479974" cy="188586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id-ID" sz="1440">
                <a:solidFill>
                  <a:prstClr val="white"/>
                </a:solidFill>
                <a:latin typeface="Segoe UI" pitchFamily="34" charset="0"/>
                <a:cs typeface="Segoe UI" pitchFamily="34" charset="0"/>
              </a:endParaRPr>
            </a:p>
          </p:txBody>
        </p:sp>
      </p:grpSp>
      <p:pic>
        <p:nvPicPr>
          <p:cNvPr id="31" name="Picture 30">
            <a:extLst>
              <a:ext uri="{FF2B5EF4-FFF2-40B4-BE49-F238E27FC236}">
                <a16:creationId xmlns:a16="http://schemas.microsoft.com/office/drawing/2014/main" xmlns="" id="{AEFD6462-F9FD-41C2-89A3-931C91C66EB4}"/>
              </a:ext>
            </a:extLst>
          </p:cNvPr>
          <p:cNvPicPr>
            <a:picLocks noChangeAspect="1"/>
          </p:cNvPicPr>
          <p:nvPr/>
        </p:nvPicPr>
        <p:blipFill>
          <a:blip r:embed="rId3"/>
          <a:stretch>
            <a:fillRect/>
          </a:stretch>
        </p:blipFill>
        <p:spPr>
          <a:xfrm>
            <a:off x="5296936" y="1954032"/>
            <a:ext cx="6705467" cy="4599767"/>
          </a:xfrm>
          <a:prstGeom prst="rect">
            <a:avLst/>
          </a:prstGeom>
          <a:solidFill>
            <a:schemeClr val="accent1">
              <a:lumMod val="75000"/>
            </a:schemeClr>
          </a:solidFill>
        </p:spPr>
      </p:pic>
      <p:graphicFrame>
        <p:nvGraphicFramePr>
          <p:cNvPr id="32" name="Chart 31">
            <a:extLst>
              <a:ext uri="{FF2B5EF4-FFF2-40B4-BE49-F238E27FC236}">
                <a16:creationId xmlns:a16="http://schemas.microsoft.com/office/drawing/2014/main" xmlns="" id="{0BADFCBE-0143-40C1-ADC3-11F818B37BCB}"/>
              </a:ext>
            </a:extLst>
          </p:cNvPr>
          <p:cNvGraphicFramePr>
            <a:graphicFrameLocks/>
          </p:cNvGraphicFramePr>
          <p:nvPr>
            <p:extLst>
              <p:ext uri="{D42A27DB-BD31-4B8C-83A1-F6EECF244321}">
                <p14:modId xmlns:p14="http://schemas.microsoft.com/office/powerpoint/2010/main" val="3282984151"/>
              </p:ext>
            </p:extLst>
          </p:nvPr>
        </p:nvGraphicFramePr>
        <p:xfrm>
          <a:off x="348767" y="2827551"/>
          <a:ext cx="4565094" cy="21433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592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147">
            <a:extLst>
              <a:ext uri="{FF2B5EF4-FFF2-40B4-BE49-F238E27FC236}">
                <a16:creationId xmlns:a16="http://schemas.microsoft.com/office/drawing/2014/main" xmlns="" id="{FA3E3BD5-8D20-4A23-BC9E-9B752FE672C0}"/>
              </a:ext>
            </a:extLst>
          </p:cNvPr>
          <p:cNvSpPr/>
          <p:nvPr/>
        </p:nvSpPr>
        <p:spPr>
          <a:xfrm>
            <a:off x="11349228" y="6600443"/>
            <a:ext cx="842772" cy="257556"/>
          </a:xfrm>
          <a:custGeom>
            <a:avLst/>
            <a:gdLst/>
            <a:ahLst/>
            <a:cxnLst/>
            <a:rect l="l" t="t" r="r" b="b"/>
            <a:pathLst>
              <a:path w="842772" h="257555">
                <a:moveTo>
                  <a:pt x="842772" y="0"/>
                </a:moveTo>
                <a:lnTo>
                  <a:pt x="0" y="0"/>
                </a:lnTo>
                <a:lnTo>
                  <a:pt x="0" y="257554"/>
                </a:lnTo>
                <a:lnTo>
                  <a:pt x="842772" y="257554"/>
                </a:lnTo>
                <a:lnTo>
                  <a:pt x="842772" y="0"/>
                </a:lnTo>
                <a:close/>
              </a:path>
            </a:pathLst>
          </a:custGeom>
          <a:solidFill>
            <a:srgbClr val="D43539"/>
          </a:solidFill>
        </p:spPr>
        <p:txBody>
          <a:bodyPr wrap="square" lIns="0" tIns="0" rIns="0" bIns="0" rtlCol="0">
            <a:noAutofit/>
          </a:bodyPr>
          <a:lstStyle/>
          <a:p>
            <a:endParaRPr/>
          </a:p>
        </p:txBody>
      </p:sp>
      <p:sp>
        <p:nvSpPr>
          <p:cNvPr id="53" name="object 149">
            <a:extLst>
              <a:ext uri="{FF2B5EF4-FFF2-40B4-BE49-F238E27FC236}">
                <a16:creationId xmlns:a16="http://schemas.microsoft.com/office/drawing/2014/main" xmlns="" id="{F4EB0B81-94CD-40CE-91F8-03073A73DA10}"/>
              </a:ext>
            </a:extLst>
          </p:cNvPr>
          <p:cNvSpPr/>
          <p:nvPr/>
        </p:nvSpPr>
        <p:spPr>
          <a:xfrm>
            <a:off x="0" y="6606539"/>
            <a:ext cx="11364468" cy="251460"/>
          </a:xfrm>
          <a:custGeom>
            <a:avLst/>
            <a:gdLst/>
            <a:ahLst/>
            <a:cxnLst/>
            <a:rect l="l" t="t" r="r" b="b"/>
            <a:pathLst>
              <a:path w="11364468" h="251459">
                <a:moveTo>
                  <a:pt x="11364468" y="0"/>
                </a:moveTo>
                <a:lnTo>
                  <a:pt x="0" y="0"/>
                </a:lnTo>
                <a:lnTo>
                  <a:pt x="0" y="251457"/>
                </a:lnTo>
                <a:lnTo>
                  <a:pt x="11364468" y="251457"/>
                </a:lnTo>
                <a:lnTo>
                  <a:pt x="11364468" y="0"/>
                </a:lnTo>
                <a:close/>
              </a:path>
            </a:pathLst>
          </a:custGeom>
          <a:solidFill>
            <a:srgbClr val="0D4368"/>
          </a:solidFill>
        </p:spPr>
        <p:txBody>
          <a:bodyPr wrap="square" lIns="0" tIns="0" rIns="0" bIns="0" rtlCol="0">
            <a:noAutofit/>
          </a:bodyPr>
          <a:lstStyle/>
          <a:p>
            <a:endParaRPr/>
          </a:p>
        </p:txBody>
      </p:sp>
      <p:pic>
        <p:nvPicPr>
          <p:cNvPr id="57" name="Picture 2" descr="Gambar terkait">
            <a:extLst>
              <a:ext uri="{FF2B5EF4-FFF2-40B4-BE49-F238E27FC236}">
                <a16:creationId xmlns:a16="http://schemas.microsoft.com/office/drawing/2014/main" xmlns="" id="{22185BE9-9C4B-404D-80B1-D623DA2865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01" t="27903" r="31030" b="39255"/>
          <a:stretch/>
        </p:blipFill>
        <p:spPr bwMode="auto">
          <a:xfrm>
            <a:off x="152181" y="91498"/>
            <a:ext cx="992841" cy="8633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FFCEAC0D-673B-4367-8A15-2AB8D9FEDB93}"/>
              </a:ext>
            </a:extLst>
          </p:cNvPr>
          <p:cNvSpPr txBox="1"/>
          <p:nvPr/>
        </p:nvSpPr>
        <p:spPr>
          <a:xfrm>
            <a:off x="1145022" y="255804"/>
            <a:ext cx="9980178" cy="498598"/>
          </a:xfrm>
          <a:prstGeom prst="rect">
            <a:avLst/>
          </a:prstGeom>
        </p:spPr>
        <p:txBody>
          <a:bodyPr vert="horz" lIns="109728" tIns="54864" rIns="109728" bIns="54864" rtlCol="0" anchor="ctr">
            <a:noAutofit/>
          </a:bodyPr>
          <a:lstStyle>
            <a:defPPr>
              <a:defRPr lang="en-US"/>
            </a:defPPr>
            <a:lvl1pPr algn="ctr" defTabSz="1077707">
              <a:spcBef>
                <a:spcPct val="0"/>
              </a:spcBef>
              <a:buNone/>
              <a:defRPr sz="2000" b="1">
                <a:solidFill>
                  <a:schemeClr val="lt1"/>
                </a:solidFill>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097280"/>
            <a:r>
              <a:rPr lang="id-ID" sz="2500"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Kebijakan BOK TA 2020 Dalam Rangka </a:t>
            </a:r>
          </a:p>
          <a:p>
            <a:pPr algn="l" defTabSz="1097280"/>
            <a:r>
              <a:rPr lang="id-ID" sz="2500"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Pencegahan dan/atau Penanganan Covid-19 (1) </a:t>
            </a:r>
            <a:endParaRPr lang="id-ID" sz="25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endParaRPr>
          </a:p>
        </p:txBody>
      </p:sp>
      <p:cxnSp>
        <p:nvCxnSpPr>
          <p:cNvPr id="16" name="Straight Connector 15"/>
          <p:cNvCxnSpPr/>
          <p:nvPr/>
        </p:nvCxnSpPr>
        <p:spPr>
          <a:xfrm>
            <a:off x="5980337" y="1608682"/>
            <a:ext cx="17051" cy="5047612"/>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64023" y="1205988"/>
            <a:ext cx="10461811" cy="400110"/>
          </a:xfrm>
          <a:prstGeom prst="rect">
            <a:avLst/>
          </a:prstGeom>
          <a:ln>
            <a:solidFill>
              <a:srgbClr val="002060"/>
            </a:solidFill>
          </a:ln>
        </p:spPr>
        <p:txBody>
          <a:bodyPr wrap="square">
            <a:spAutoFit/>
          </a:bodyPr>
          <a:lstStyle/>
          <a:p>
            <a:pPr algn="ctr"/>
            <a:r>
              <a:rPr lang="id-ID" sz="2000" b="1" i="1" dirty="0">
                <a:solidFill>
                  <a:srgbClr val="C00000"/>
                </a:solidFill>
                <a:latin typeface="Segoe UI" pitchFamily="34" charset="0"/>
                <a:ea typeface="Calibri" panose="020F0502020204030204" pitchFamily="34" charset="0"/>
                <a:cs typeface="Segoe UI" pitchFamily="34" charset="0"/>
              </a:rPr>
              <a:t>Relaksasi penyaluran dan perluasan penggunaan BOK</a:t>
            </a:r>
            <a:endParaRPr lang="en-US" sz="2000" b="1" i="1" dirty="0">
              <a:solidFill>
                <a:srgbClr val="C00000"/>
              </a:solidFill>
              <a:latin typeface="Segoe UI" pitchFamily="34" charset="0"/>
              <a:ea typeface="Calibri" panose="020F0502020204030204" pitchFamily="34" charset="0"/>
              <a:cs typeface="Segoe UI" pitchFamily="34" charset="0"/>
            </a:endParaRPr>
          </a:p>
        </p:txBody>
      </p:sp>
      <p:sp>
        <p:nvSpPr>
          <p:cNvPr id="18" name="Rectangle 17"/>
          <p:cNvSpPr/>
          <p:nvPr/>
        </p:nvSpPr>
        <p:spPr>
          <a:xfrm>
            <a:off x="168814" y="1651357"/>
            <a:ext cx="5656780" cy="823222"/>
          </a:xfrm>
          <a:prstGeom prst="rect">
            <a:avLst/>
          </a:prstGeom>
        </p:spPr>
        <p:txBody>
          <a:bodyPr wrap="square">
            <a:spAutoFit/>
          </a:bodyPr>
          <a:lstStyle/>
          <a:p>
            <a:r>
              <a:rPr lang="id-ID" sz="1600" dirty="0">
                <a:solidFill>
                  <a:prstClr val="black"/>
                </a:solidFill>
                <a:latin typeface="Segoe UI" panose="020B0502040204020203" pitchFamily="34" charset="0"/>
                <a:cs typeface="Segoe UI" panose="020B0502040204020203" pitchFamily="34" charset="0"/>
              </a:rPr>
              <a:t>KMK 6/MK.07/2020 ttg Penyaluran DAK Fisik Bid Kesehatan dan BOK dalam rangka Pencegahan dan/atau Penanganan Covid19 (Tgl 14 Maret 2020)</a:t>
            </a:r>
            <a:endParaRPr lang="en-US" sz="2000" dirty="0">
              <a:latin typeface="Segoe UI" panose="020B0502040204020203" pitchFamily="34" charset="0"/>
              <a:cs typeface="Segoe UI" panose="020B0502040204020203" pitchFamily="34" charset="0"/>
            </a:endParaRPr>
          </a:p>
        </p:txBody>
      </p:sp>
      <p:sp>
        <p:nvSpPr>
          <p:cNvPr id="19" name="Rectangle 18"/>
          <p:cNvSpPr/>
          <p:nvPr/>
        </p:nvSpPr>
        <p:spPr>
          <a:xfrm>
            <a:off x="6161649" y="1629514"/>
            <a:ext cx="5778700" cy="978729"/>
          </a:xfrm>
          <a:prstGeom prst="rect">
            <a:avLst/>
          </a:prstGeom>
        </p:spPr>
        <p:txBody>
          <a:bodyPr wrap="square">
            <a:spAutoFit/>
          </a:bodyPr>
          <a:lstStyle/>
          <a:p>
            <a:pPr>
              <a:lnSpc>
                <a:spcPct val="90000"/>
              </a:lnSpc>
            </a:pPr>
            <a:r>
              <a:rPr lang="id-ID" sz="1600" dirty="0">
                <a:solidFill>
                  <a:prstClr val="black"/>
                </a:solidFill>
                <a:latin typeface="Segoe UI" panose="020B0502040204020203" pitchFamily="34" charset="0"/>
                <a:cs typeface="Segoe UI" panose="020B0502040204020203" pitchFamily="34" charset="0"/>
              </a:rPr>
              <a:t>Surat Edaran Menkes </a:t>
            </a:r>
            <a:r>
              <a:rPr lang="id-ID" sz="1600" dirty="0" smtClean="0">
                <a:latin typeface="Segoe UI" panose="020B0502040204020203" pitchFamily="34" charset="0"/>
                <a:cs typeface="Segoe UI" panose="020B0502040204020203" pitchFamily="34" charset="0"/>
              </a:rPr>
              <a:t>No </a:t>
            </a:r>
            <a:r>
              <a:rPr lang="id-ID" sz="1600" dirty="0">
                <a:solidFill>
                  <a:prstClr val="black"/>
                </a:solidFill>
                <a:latin typeface="Segoe UI" panose="020B0502040204020203" pitchFamily="34" charset="0"/>
                <a:cs typeface="Segoe UI" panose="020B0502040204020203" pitchFamily="34" charset="0"/>
              </a:rPr>
              <a:t>HK.02.01 /MENKES/215/2020 </a:t>
            </a:r>
            <a:r>
              <a:rPr lang="id-ID" sz="1600" dirty="0" smtClean="0">
                <a:latin typeface="Segoe UI" panose="020B0502040204020203" pitchFamily="34" charset="0"/>
                <a:cs typeface="Segoe UI" panose="020B0502040204020203" pitchFamily="34" charset="0"/>
              </a:rPr>
              <a:t>ttg </a:t>
            </a:r>
            <a:r>
              <a:rPr lang="id-ID" sz="1600" dirty="0">
                <a:solidFill>
                  <a:prstClr val="black"/>
                </a:solidFill>
                <a:latin typeface="Segoe UI" panose="020B0502040204020203" pitchFamily="34" charset="0"/>
                <a:cs typeface="Segoe UI" panose="020B0502040204020203" pitchFamily="34" charset="0"/>
              </a:rPr>
              <a:t>Pemanfaatan Dana Alokasi Khusus Bidang Kesehatan untuk  Pencegahan dan/atau Penanganan </a:t>
            </a:r>
            <a:r>
              <a:rPr lang="id-ID" sz="1600" i="1" dirty="0">
                <a:solidFill>
                  <a:prstClr val="black"/>
                </a:solidFill>
                <a:latin typeface="Segoe UI" panose="020B0502040204020203" pitchFamily="34" charset="0"/>
                <a:cs typeface="Segoe UI" panose="020B0502040204020203" pitchFamily="34" charset="0"/>
              </a:rPr>
              <a:t>Corona Virus Desease</a:t>
            </a:r>
            <a:r>
              <a:rPr lang="id-ID" sz="1600" dirty="0">
                <a:solidFill>
                  <a:prstClr val="black"/>
                </a:solidFill>
                <a:latin typeface="Segoe UI" panose="020B0502040204020203" pitchFamily="34" charset="0"/>
                <a:cs typeface="Segoe UI" panose="020B0502040204020203" pitchFamily="34" charset="0"/>
              </a:rPr>
              <a:t> 2019 (Covid-19) TA. 2020 </a:t>
            </a:r>
            <a:endParaRPr lang="id-ID" sz="1600" dirty="0">
              <a:solidFill>
                <a:prstClr val="black"/>
              </a:solidFill>
              <a:latin typeface="Segoe UI" panose="020B0502040204020203" pitchFamily="34" charset="0"/>
              <a:cs typeface="Segoe UI" panose="020B0502040204020203" pitchFamily="34" charset="0"/>
            </a:endParaRPr>
          </a:p>
        </p:txBody>
      </p:sp>
      <p:sp>
        <p:nvSpPr>
          <p:cNvPr id="20" name="Rectangle 19"/>
          <p:cNvSpPr/>
          <p:nvPr/>
        </p:nvSpPr>
        <p:spPr>
          <a:xfrm>
            <a:off x="6185095" y="2654683"/>
            <a:ext cx="5742446" cy="3804631"/>
          </a:xfrm>
          <a:prstGeom prst="rect">
            <a:avLst/>
          </a:prstGeom>
          <a:solidFill>
            <a:schemeClr val="bg1">
              <a:lumMod val="75000"/>
            </a:schemeClr>
          </a:solidFill>
          <a:ln>
            <a:solidFill>
              <a:srgbClr val="002060"/>
            </a:solidFill>
          </a:ln>
        </p:spPr>
        <p:style>
          <a:lnRef idx="3">
            <a:schemeClr val="lt1"/>
          </a:lnRef>
          <a:fillRef idx="1">
            <a:schemeClr val="accent5"/>
          </a:fillRef>
          <a:effectRef idx="1">
            <a:schemeClr val="accent5"/>
          </a:effectRef>
          <a:fontRef idx="minor">
            <a:schemeClr val="lt1"/>
          </a:fontRef>
        </p:style>
        <p:txBody>
          <a:bodyPr wrap="square">
            <a:spAutoFit/>
          </a:bodyPr>
          <a:lstStyle/>
          <a:p>
            <a:pPr marL="363538" indent="-280988" algn="just">
              <a:lnSpc>
                <a:spcPct val="90000"/>
              </a:lnSpc>
            </a:pPr>
            <a:r>
              <a:rPr lang="id-ID" sz="1600" dirty="0" smtClean="0">
                <a:solidFill>
                  <a:srgbClr val="002060"/>
                </a:solidFill>
                <a:latin typeface="Segoe UI Semibold" panose="020B0702040204020203" pitchFamily="34" charset="0"/>
                <a:cs typeface="Segoe UI Semibold" panose="020B0702040204020203" pitchFamily="34" charset="0"/>
              </a:rPr>
              <a:t>Perluasan menu kegiatan bantuan operasional kesehatan pada DAK Nonfisik, yaitu; </a:t>
            </a:r>
          </a:p>
          <a:p>
            <a:pPr marL="363538" indent="-280988" algn="just">
              <a:lnSpc>
                <a:spcPct val="90000"/>
              </a:lnSpc>
              <a:spcBef>
                <a:spcPts val="400"/>
              </a:spcBef>
              <a:buAutoNum type="arabicPeriod"/>
            </a:pPr>
            <a:r>
              <a:rPr lang="id-ID" sz="1600" dirty="0" smtClean="0">
                <a:solidFill>
                  <a:srgbClr val="002060"/>
                </a:solidFill>
                <a:latin typeface="Segoe UI Semibold" panose="020B0702040204020203" pitchFamily="34" charset="0"/>
                <a:cs typeface="Segoe UI Semibold" panose="020B0702040204020203" pitchFamily="34" charset="0"/>
              </a:rPr>
              <a:t>Dana BOK Provinsi, Kabupaten/Kota dan Puskesmas dapat digunakan untuk kegiatan surveilans COVID- 19, untuk memenuhi kebutuhan, antara lain :</a:t>
            </a:r>
          </a:p>
          <a:p>
            <a:pPr marL="631825" indent="-268288" algn="just">
              <a:lnSpc>
                <a:spcPct val="90000"/>
              </a:lnSpc>
              <a:spcBef>
                <a:spcPts val="300"/>
              </a:spcBef>
              <a:buFontTx/>
              <a:buChar char="-"/>
            </a:pPr>
            <a:r>
              <a:rPr lang="id-ID" sz="1600" dirty="0" smtClean="0">
                <a:solidFill>
                  <a:srgbClr val="002060"/>
                </a:solidFill>
                <a:latin typeface="Segoe UI Semibold" panose="020B0702040204020203" pitchFamily="34" charset="0"/>
                <a:cs typeface="Segoe UI Semibold" panose="020B0702040204020203" pitchFamily="34" charset="0"/>
              </a:rPr>
              <a:t>APD</a:t>
            </a:r>
          </a:p>
          <a:p>
            <a:pPr marL="631825" indent="-268288" algn="just">
              <a:lnSpc>
                <a:spcPct val="90000"/>
              </a:lnSpc>
              <a:buFontTx/>
              <a:buChar char="-"/>
            </a:pPr>
            <a:r>
              <a:rPr lang="id-ID" sz="1600" dirty="0" smtClean="0">
                <a:solidFill>
                  <a:srgbClr val="002060"/>
                </a:solidFill>
                <a:latin typeface="Segoe UI Semibold" panose="020B0702040204020203" pitchFamily="34" charset="0"/>
                <a:cs typeface="Segoe UI Semibold" panose="020B0702040204020203" pitchFamily="34" charset="0"/>
              </a:rPr>
              <a:t>Masker</a:t>
            </a:r>
          </a:p>
          <a:p>
            <a:pPr marL="631825" indent="-268288" algn="just">
              <a:lnSpc>
                <a:spcPct val="90000"/>
              </a:lnSpc>
              <a:buFontTx/>
              <a:buChar char="-"/>
            </a:pPr>
            <a:r>
              <a:rPr lang="id-ID" sz="1600" dirty="0" smtClean="0">
                <a:solidFill>
                  <a:srgbClr val="002060"/>
                </a:solidFill>
                <a:latin typeface="Segoe UI Semibold" panose="020B0702040204020203" pitchFamily="34" charset="0"/>
                <a:cs typeface="Segoe UI Semibold" panose="020B0702040204020203" pitchFamily="34" charset="0"/>
              </a:rPr>
              <a:t>Hand Sanitizer</a:t>
            </a:r>
          </a:p>
          <a:p>
            <a:pPr marL="631825" indent="-268288" algn="just">
              <a:lnSpc>
                <a:spcPct val="90000"/>
              </a:lnSpc>
              <a:buFontTx/>
              <a:buChar char="-"/>
            </a:pPr>
            <a:r>
              <a:rPr lang="id-ID" sz="1600" dirty="0" smtClean="0">
                <a:solidFill>
                  <a:srgbClr val="002060"/>
                </a:solidFill>
                <a:latin typeface="Segoe UI Semibold" panose="020B0702040204020203" pitchFamily="34" charset="0"/>
                <a:cs typeface="Segoe UI Semibold" panose="020B0702040204020203" pitchFamily="34" charset="0"/>
              </a:rPr>
              <a:t>Sarung Tangan</a:t>
            </a:r>
          </a:p>
          <a:p>
            <a:pPr marL="631825" indent="-268288" algn="just">
              <a:lnSpc>
                <a:spcPct val="90000"/>
              </a:lnSpc>
              <a:buFontTx/>
              <a:buChar char="-"/>
            </a:pPr>
            <a:r>
              <a:rPr lang="id-ID" sz="1600" dirty="0" smtClean="0">
                <a:solidFill>
                  <a:srgbClr val="002060"/>
                </a:solidFill>
                <a:latin typeface="Segoe UI Semibold" panose="020B0702040204020203" pitchFamily="34" charset="0"/>
                <a:cs typeface="Segoe UI Semibold" panose="020B0702040204020203" pitchFamily="34" charset="0"/>
              </a:rPr>
              <a:t>Bahan Disinfektan</a:t>
            </a:r>
          </a:p>
          <a:p>
            <a:pPr marL="631825" indent="-268288">
              <a:lnSpc>
                <a:spcPct val="90000"/>
              </a:lnSpc>
              <a:buFontTx/>
              <a:buChar char="-"/>
            </a:pPr>
            <a:r>
              <a:rPr lang="id-ID" sz="1600" dirty="0" smtClean="0">
                <a:solidFill>
                  <a:srgbClr val="002060"/>
                </a:solidFill>
                <a:latin typeface="Segoe UI Semibold" panose="020B0702040204020203" pitchFamily="34" charset="0"/>
                <a:cs typeface="Segoe UI Semibold" panose="020B0702040204020203" pitchFamily="34" charset="0"/>
              </a:rPr>
              <a:t>Formulir Penyelidikan Epidemologi &amp; Pemantauan Kontak</a:t>
            </a:r>
          </a:p>
          <a:p>
            <a:pPr marL="363538" indent="-280988" algn="just">
              <a:lnSpc>
                <a:spcPct val="90000"/>
              </a:lnSpc>
              <a:spcBef>
                <a:spcPts val="600"/>
              </a:spcBef>
            </a:pPr>
            <a:r>
              <a:rPr lang="id-ID" sz="1600" dirty="0" smtClean="0">
                <a:solidFill>
                  <a:srgbClr val="002060"/>
                </a:solidFill>
                <a:latin typeface="Segoe UI Semibold" panose="020B0702040204020203" pitchFamily="34" charset="0"/>
                <a:cs typeface="Segoe UI Semibold" panose="020B0702040204020203" pitchFamily="34" charset="0"/>
              </a:rPr>
              <a:t>2. </a:t>
            </a:r>
            <a:r>
              <a:rPr lang="id-ID" sz="1600" dirty="0">
                <a:solidFill>
                  <a:srgbClr val="002060"/>
                </a:solidFill>
                <a:latin typeface="Segoe UI Semibold" panose="020B0702040204020203" pitchFamily="34" charset="0"/>
                <a:cs typeface="Segoe UI Semibold" panose="020B0702040204020203" pitchFamily="34" charset="0"/>
              </a:rPr>
              <a:t>Dana</a:t>
            </a:r>
            <a:r>
              <a:rPr lang="id-ID" sz="1600" dirty="0" smtClean="0">
                <a:solidFill>
                  <a:srgbClr val="002060"/>
                </a:solidFill>
                <a:latin typeface="Segoe UI Semibold" panose="020B0702040204020203" pitchFamily="34" charset="0"/>
                <a:cs typeface="Segoe UI Semibold" panose="020B0702040204020203" pitchFamily="34" charset="0"/>
              </a:rPr>
              <a:t> BOK Provinsi, Kabupaten/Kota dapat digunakan untuk pengambilan dan/atau pengiriman rujukan pengujian spesimen Covid-19 ke Laboratorium yang ditunjuk pemerintah.</a:t>
            </a:r>
          </a:p>
        </p:txBody>
      </p:sp>
      <p:sp>
        <p:nvSpPr>
          <p:cNvPr id="21" name="Rectangle 20"/>
          <p:cNvSpPr/>
          <p:nvPr/>
        </p:nvSpPr>
        <p:spPr>
          <a:xfrm>
            <a:off x="209155" y="2655303"/>
            <a:ext cx="5628643" cy="3536866"/>
          </a:xfrm>
          <a:prstGeom prst="rect">
            <a:avLst/>
          </a:prstGeom>
          <a:solidFill>
            <a:schemeClr val="accent4">
              <a:lumMod val="40000"/>
              <a:lumOff val="60000"/>
            </a:schemeClr>
          </a:solidFill>
          <a:ln>
            <a:solidFill>
              <a:srgbClr val="002060"/>
            </a:solidFill>
          </a:ln>
        </p:spPr>
        <p:style>
          <a:lnRef idx="3">
            <a:schemeClr val="lt1"/>
          </a:lnRef>
          <a:fillRef idx="1">
            <a:schemeClr val="accent5"/>
          </a:fillRef>
          <a:effectRef idx="1">
            <a:schemeClr val="accent5"/>
          </a:effectRef>
          <a:fontRef idx="minor">
            <a:schemeClr val="lt1"/>
          </a:fontRef>
        </p:style>
        <p:txBody>
          <a:bodyPr wrap="square">
            <a:spAutoFit/>
          </a:bodyPr>
          <a:lstStyle/>
          <a:p>
            <a:pPr algn="just">
              <a:spcBef>
                <a:spcPts val="400"/>
              </a:spcBef>
            </a:pPr>
            <a:r>
              <a:rPr lang="id-ID" sz="1600" b="1" dirty="0" smtClean="0">
                <a:solidFill>
                  <a:srgbClr val="002060"/>
                </a:solidFill>
                <a:latin typeface="Segoe UI Semibold" panose="020B0702040204020203" pitchFamily="34" charset="0"/>
                <a:cs typeface="Segoe UI Semibold" panose="020B0702040204020203" pitchFamily="34" charset="0"/>
              </a:rPr>
              <a:t>Poin dari diterbitkannya KMK 6/MK.07/2020 terkait BOK, yaitu; </a:t>
            </a:r>
          </a:p>
          <a:p>
            <a:pPr marL="268288" indent="-268288" algn="just">
              <a:spcBef>
                <a:spcPts val="500"/>
              </a:spcBef>
              <a:buAutoNum type="arabicPeriod"/>
            </a:pPr>
            <a:r>
              <a:rPr lang="id-ID" sz="1600" b="1" dirty="0" smtClean="0">
                <a:solidFill>
                  <a:srgbClr val="002060"/>
                </a:solidFill>
                <a:latin typeface="Segoe UI Semibold" panose="020B0702040204020203" pitchFamily="34" charset="0"/>
                <a:cs typeface="Segoe UI Semibold" panose="020B0702040204020203" pitchFamily="34" charset="0"/>
              </a:rPr>
              <a:t>Penyaluran Dana BOK Tahap I dilaksanakan dengan tidak mensyaratkan laporan realisasi Tahun Anggaran sebelumnya dan tidak memperhitungkan sisa dana di RKUD (terdapat 396 Daerah).</a:t>
            </a:r>
          </a:p>
          <a:p>
            <a:pPr marL="268288" indent="-268288" algn="just">
              <a:spcBef>
                <a:spcPts val="600"/>
              </a:spcBef>
              <a:buAutoNum type="arabicPeriod"/>
            </a:pPr>
            <a:r>
              <a:rPr lang="id-ID" sz="1600" b="1" dirty="0" smtClean="0">
                <a:solidFill>
                  <a:srgbClr val="002060"/>
                </a:solidFill>
                <a:latin typeface="Segoe UI Semibold" panose="020B0702040204020203" pitchFamily="34" charset="0"/>
                <a:cs typeface="Segoe UI Semibold" panose="020B0702040204020203" pitchFamily="34" charset="0"/>
              </a:rPr>
              <a:t>Penyaluran Tahap II Dana BOK dilaksanakan dengan ketentuan :</a:t>
            </a:r>
          </a:p>
          <a:p>
            <a:pPr marL="538163" indent="-269875" algn="just">
              <a:spcBef>
                <a:spcPts val="400"/>
              </a:spcBef>
              <a:buAutoNum type="alphaLcPeriod"/>
            </a:pPr>
            <a:r>
              <a:rPr lang="id-ID" sz="1600" b="1" dirty="0" smtClean="0">
                <a:solidFill>
                  <a:srgbClr val="002060"/>
                </a:solidFill>
                <a:latin typeface="Segoe UI Semibold" panose="020B0702040204020203" pitchFamily="34" charset="0"/>
                <a:cs typeface="Segoe UI Semibold" panose="020B0702040204020203" pitchFamily="34" charset="0"/>
              </a:rPr>
              <a:t>Menyampaikan Laporan Realisasi Penyerapan dan Penggunaan Tahun 2019 dan Laporan Realisasi Penyerapan dan Penggunaan Tahap I Tahun 2020.</a:t>
            </a:r>
          </a:p>
          <a:p>
            <a:pPr marL="538163" indent="-269875" algn="just">
              <a:spcBef>
                <a:spcPts val="400"/>
              </a:spcBef>
              <a:buAutoNum type="alphaLcPeriod"/>
            </a:pPr>
            <a:r>
              <a:rPr lang="id-ID" sz="1600" b="1" dirty="0" smtClean="0">
                <a:solidFill>
                  <a:srgbClr val="002060"/>
                </a:solidFill>
                <a:latin typeface="Segoe UI Semibold" panose="020B0702040204020203" pitchFamily="34" charset="0"/>
                <a:cs typeface="Segoe UI Semibold" panose="020B0702040204020203" pitchFamily="34" charset="0"/>
              </a:rPr>
              <a:t>Memperhitungkan Sisa Dana di RKUD Tahun Anggaran Sebelumnya ( bagi 396 daerah).</a:t>
            </a:r>
          </a:p>
        </p:txBody>
      </p:sp>
    </p:spTree>
    <p:extLst>
      <p:ext uri="{BB962C8B-B14F-4D97-AF65-F5344CB8AC3E}">
        <p14:creationId xmlns:p14="http://schemas.microsoft.com/office/powerpoint/2010/main" val="3025727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149">
            <a:extLst>
              <a:ext uri="{FF2B5EF4-FFF2-40B4-BE49-F238E27FC236}">
                <a16:creationId xmlns:a16="http://schemas.microsoft.com/office/drawing/2014/main" xmlns="" id="{F4EB0B81-94CD-40CE-91F8-03073A73DA10}"/>
              </a:ext>
            </a:extLst>
          </p:cNvPr>
          <p:cNvSpPr/>
          <p:nvPr/>
        </p:nvSpPr>
        <p:spPr>
          <a:xfrm>
            <a:off x="0" y="6606539"/>
            <a:ext cx="11364468" cy="251460"/>
          </a:xfrm>
          <a:custGeom>
            <a:avLst/>
            <a:gdLst/>
            <a:ahLst/>
            <a:cxnLst/>
            <a:rect l="l" t="t" r="r" b="b"/>
            <a:pathLst>
              <a:path w="11364468" h="251459">
                <a:moveTo>
                  <a:pt x="11364468" y="0"/>
                </a:moveTo>
                <a:lnTo>
                  <a:pt x="0" y="0"/>
                </a:lnTo>
                <a:lnTo>
                  <a:pt x="0" y="251457"/>
                </a:lnTo>
                <a:lnTo>
                  <a:pt x="11364468" y="251457"/>
                </a:lnTo>
                <a:lnTo>
                  <a:pt x="11364468" y="0"/>
                </a:lnTo>
                <a:close/>
              </a:path>
            </a:pathLst>
          </a:custGeom>
          <a:solidFill>
            <a:srgbClr val="0D4368"/>
          </a:solidFill>
        </p:spPr>
        <p:txBody>
          <a:bodyPr wrap="square" lIns="0" tIns="0" rIns="0" bIns="0" rtlCol="0">
            <a:noAutofit/>
          </a:bodyPr>
          <a:lstStyle/>
          <a:p>
            <a:endParaRPr/>
          </a:p>
        </p:txBody>
      </p:sp>
      <p:sp>
        <p:nvSpPr>
          <p:cNvPr id="52" name="object 147">
            <a:extLst>
              <a:ext uri="{FF2B5EF4-FFF2-40B4-BE49-F238E27FC236}">
                <a16:creationId xmlns:a16="http://schemas.microsoft.com/office/drawing/2014/main" xmlns="" id="{FA3E3BD5-8D20-4A23-BC9E-9B752FE672C0}"/>
              </a:ext>
            </a:extLst>
          </p:cNvPr>
          <p:cNvSpPr/>
          <p:nvPr/>
        </p:nvSpPr>
        <p:spPr>
          <a:xfrm>
            <a:off x="11349228" y="6600443"/>
            <a:ext cx="842772" cy="257556"/>
          </a:xfrm>
          <a:custGeom>
            <a:avLst/>
            <a:gdLst/>
            <a:ahLst/>
            <a:cxnLst/>
            <a:rect l="l" t="t" r="r" b="b"/>
            <a:pathLst>
              <a:path w="842772" h="257555">
                <a:moveTo>
                  <a:pt x="842772" y="0"/>
                </a:moveTo>
                <a:lnTo>
                  <a:pt x="0" y="0"/>
                </a:lnTo>
                <a:lnTo>
                  <a:pt x="0" y="257554"/>
                </a:lnTo>
                <a:lnTo>
                  <a:pt x="842772" y="257554"/>
                </a:lnTo>
                <a:lnTo>
                  <a:pt x="842772" y="0"/>
                </a:lnTo>
                <a:close/>
              </a:path>
            </a:pathLst>
          </a:custGeom>
          <a:solidFill>
            <a:srgbClr val="D43539"/>
          </a:solidFill>
        </p:spPr>
        <p:txBody>
          <a:bodyPr wrap="square" lIns="0" tIns="0" rIns="0" bIns="0" rtlCol="0">
            <a:noAutofit/>
          </a:bodyPr>
          <a:lstStyle/>
          <a:p>
            <a:endParaRPr/>
          </a:p>
        </p:txBody>
      </p:sp>
      <p:pic>
        <p:nvPicPr>
          <p:cNvPr id="57" name="Picture 2" descr="Gambar terkait">
            <a:extLst>
              <a:ext uri="{FF2B5EF4-FFF2-40B4-BE49-F238E27FC236}">
                <a16:creationId xmlns:a16="http://schemas.microsoft.com/office/drawing/2014/main" xmlns="" id="{22185BE9-9C4B-404D-80B1-D623DA2865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01" t="27903" r="31030" b="39255"/>
          <a:stretch/>
        </p:blipFill>
        <p:spPr bwMode="auto">
          <a:xfrm>
            <a:off x="152181" y="91498"/>
            <a:ext cx="992841" cy="86334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xmlns="" id="{FFCEAC0D-673B-4367-8A15-2AB8D9FEDB93}"/>
              </a:ext>
            </a:extLst>
          </p:cNvPr>
          <p:cNvSpPr txBox="1"/>
          <p:nvPr/>
        </p:nvSpPr>
        <p:spPr>
          <a:xfrm>
            <a:off x="1145022" y="255804"/>
            <a:ext cx="9980178" cy="498598"/>
          </a:xfrm>
          <a:prstGeom prst="rect">
            <a:avLst/>
          </a:prstGeom>
        </p:spPr>
        <p:txBody>
          <a:bodyPr vert="horz" lIns="109728" tIns="54864" rIns="109728" bIns="54864" rtlCol="0" anchor="ctr">
            <a:noAutofit/>
          </a:bodyPr>
          <a:lstStyle>
            <a:defPPr>
              <a:defRPr lang="en-US"/>
            </a:defPPr>
            <a:lvl1pPr algn="ctr" defTabSz="1077707">
              <a:spcBef>
                <a:spcPct val="0"/>
              </a:spcBef>
              <a:buNone/>
              <a:defRPr sz="2000" b="1">
                <a:solidFill>
                  <a:schemeClr val="lt1"/>
                </a:solidFill>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097280"/>
            <a:r>
              <a:rPr lang="id-ID" sz="2500"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Kebijakan BOK TA 2020 Dalam Rangka </a:t>
            </a:r>
          </a:p>
          <a:p>
            <a:pPr algn="l" defTabSz="1097280"/>
            <a:r>
              <a:rPr lang="id-ID" sz="2500"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Pencegahan dan/atau Penanganan Covid-19 (2) </a:t>
            </a:r>
            <a:endParaRPr lang="id-ID" sz="25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3" name="Rectangle 32"/>
          <p:cNvSpPr/>
          <p:nvPr/>
        </p:nvSpPr>
        <p:spPr>
          <a:xfrm>
            <a:off x="1258645" y="923601"/>
            <a:ext cx="10036884" cy="535531"/>
          </a:xfrm>
          <a:prstGeom prst="rect">
            <a:avLst/>
          </a:prstGeom>
          <a:ln>
            <a:solidFill>
              <a:srgbClr val="002060"/>
            </a:solidFill>
          </a:ln>
        </p:spPr>
        <p:txBody>
          <a:bodyPr wrap="square">
            <a:spAutoFit/>
          </a:bodyPr>
          <a:lstStyle/>
          <a:p>
            <a:pPr algn="ctr">
              <a:lnSpc>
                <a:spcPct val="90000"/>
              </a:lnSpc>
            </a:pPr>
            <a:r>
              <a:rPr lang="id-ID" sz="1600" b="1" dirty="0" smtClean="0">
                <a:solidFill>
                  <a:srgbClr val="C00000"/>
                </a:solidFill>
                <a:latin typeface="Segoe UI" pitchFamily="34" charset="0"/>
                <a:ea typeface="Calibri" panose="020F0502020204030204" pitchFamily="34" charset="0"/>
                <a:cs typeface="Segoe UI" pitchFamily="34" charset="0"/>
              </a:rPr>
              <a:t>Diterbitkannya PMK 35/PMK.07/2020 tentang Pengelolaan TKDD TA 2020 Dalam Rangka Penanganan Pandemi COVID-19 dan/atau  Menghadapi Ancaman Yang Membahayakan Perekonomian Nasional</a:t>
            </a:r>
            <a:endParaRPr lang="id-ID" sz="1600" b="1" dirty="0">
              <a:solidFill>
                <a:srgbClr val="C00000"/>
              </a:solidFill>
              <a:latin typeface="Segoe UI" pitchFamily="34" charset="0"/>
              <a:ea typeface="Calibri" panose="020F0502020204030204" pitchFamily="34" charset="0"/>
              <a:cs typeface="Segoe UI" pitchFamily="34" charset="0"/>
            </a:endParaRPr>
          </a:p>
        </p:txBody>
      </p:sp>
      <p:sp>
        <p:nvSpPr>
          <p:cNvPr id="34" name="Rectangle 33"/>
          <p:cNvSpPr/>
          <p:nvPr/>
        </p:nvSpPr>
        <p:spPr>
          <a:xfrm>
            <a:off x="478476" y="6069721"/>
            <a:ext cx="5480674" cy="572464"/>
          </a:xfrm>
          <a:prstGeom prst="rect">
            <a:avLst/>
          </a:prstGeom>
        </p:spPr>
        <p:txBody>
          <a:bodyPr wrap="square">
            <a:spAutoFit/>
          </a:bodyPr>
          <a:lstStyle/>
          <a:p>
            <a:pPr>
              <a:lnSpc>
                <a:spcPct val="80000"/>
              </a:lnSpc>
              <a:tabLst/>
            </a:pPr>
            <a:r>
              <a:rPr lang="id-ID" sz="1300" b="1" dirty="0" smtClean="0">
                <a:latin typeface="Segoe UI" panose="020B0502040204020203" pitchFamily="34" charset="0"/>
                <a:cs typeface="Segoe UI" panose="020B0502040204020203" pitchFamily="34" charset="0"/>
              </a:rPr>
              <a:t>Kepmenkes </a:t>
            </a:r>
            <a:r>
              <a:rPr lang="id-ID" sz="1300" b="1" dirty="0">
                <a:latin typeface="Segoe UI" panose="020B0502040204020203" pitchFamily="34" charset="0"/>
                <a:cs typeface="Segoe UI" panose="020B0502040204020203" pitchFamily="34" charset="0"/>
              </a:rPr>
              <a:t>No </a:t>
            </a:r>
            <a:r>
              <a:rPr lang="id-ID" sz="1300" b="1" dirty="0" smtClean="0">
                <a:latin typeface="Segoe UI" panose="020B0502040204020203" pitchFamily="34" charset="0"/>
                <a:cs typeface="Segoe UI" panose="020B0502040204020203" pitchFamily="34" charset="0"/>
              </a:rPr>
              <a:t>HK.01.07/MENKES/2</a:t>
            </a:r>
            <a:r>
              <a:rPr lang="en-US" sz="1300" b="1" dirty="0" smtClean="0">
                <a:latin typeface="Segoe UI" panose="020B0502040204020203" pitchFamily="34" charset="0"/>
                <a:cs typeface="Segoe UI" panose="020B0502040204020203" pitchFamily="34" charset="0"/>
              </a:rPr>
              <a:t>78</a:t>
            </a:r>
            <a:r>
              <a:rPr lang="id-ID" sz="1300" b="1" dirty="0" smtClean="0">
                <a:latin typeface="Segoe UI" panose="020B0502040204020203" pitchFamily="34" charset="0"/>
                <a:cs typeface="Segoe UI" panose="020B0502040204020203" pitchFamily="34" charset="0"/>
              </a:rPr>
              <a:t>/2020 </a:t>
            </a:r>
            <a:r>
              <a:rPr lang="id-ID" sz="1300" b="1" dirty="0" smtClean="0">
                <a:latin typeface="Segoe UI" panose="020B0502040204020203" pitchFamily="34" charset="0"/>
                <a:cs typeface="Segoe UI" panose="020B0502040204020203" pitchFamily="34" charset="0"/>
              </a:rPr>
              <a:t>tentang Pemberian Insentif dan Santunan Kematian Bagi Tenaga Kesehatan yang Menangani Covid-19  </a:t>
            </a:r>
            <a:endParaRPr lang="id-ID" sz="1300" b="1" dirty="0">
              <a:latin typeface="Segoe UI" panose="020B0502040204020203" pitchFamily="34" charset="0"/>
              <a:cs typeface="Segoe UI" panose="020B0502040204020203" pitchFamily="34" charset="0"/>
            </a:endParaRPr>
          </a:p>
        </p:txBody>
      </p:sp>
      <p:sp>
        <p:nvSpPr>
          <p:cNvPr id="35" name="Rectangle 34"/>
          <p:cNvSpPr/>
          <p:nvPr/>
        </p:nvSpPr>
        <p:spPr>
          <a:xfrm>
            <a:off x="151298" y="1667470"/>
            <a:ext cx="5469573" cy="715581"/>
          </a:xfrm>
          <a:prstGeom prst="rect">
            <a:avLst/>
          </a:prstGeom>
        </p:spPr>
        <p:txBody>
          <a:bodyPr wrap="square">
            <a:spAutoFit/>
          </a:bodyPr>
          <a:lstStyle/>
          <a:p>
            <a:pPr>
              <a:lnSpc>
                <a:spcPct val="90000"/>
              </a:lnSpc>
            </a:pPr>
            <a:r>
              <a:rPr lang="id-ID" sz="1500" dirty="0" smtClean="0">
                <a:solidFill>
                  <a:prstClr val="black"/>
                </a:solidFill>
                <a:latin typeface="Segoe UI" panose="020B0502040204020203" pitchFamily="34" charset="0"/>
                <a:cs typeface="Segoe UI" panose="020B0502040204020203" pitchFamily="34" charset="0"/>
              </a:rPr>
              <a:t>Penambahan Alokasi  BOK Tambahan             </a:t>
            </a:r>
            <a:r>
              <a:rPr lang="id-ID" altLang="ko-KR" sz="1500" dirty="0" smtClean="0">
                <a:solidFill>
                  <a:prstClr val="black"/>
                </a:solidFill>
                <a:latin typeface="Segoe UI" panose="020B0502040204020203" pitchFamily="34" charset="0"/>
                <a:cs typeface="Segoe UI" panose="020B0502040204020203" pitchFamily="34" charset="0"/>
              </a:rPr>
              <a:t>dengan tujuan untuk  memberikan insentif kepada tenaga kesehatan di daerah yang terlibat dalam penanganan pandemi COVID-19</a:t>
            </a:r>
            <a:r>
              <a:rPr lang="id-ID" sz="1500" dirty="0" smtClean="0">
                <a:solidFill>
                  <a:prstClr val="black"/>
                </a:solidFill>
                <a:latin typeface="Segoe UI" panose="020B0502040204020203" pitchFamily="34" charset="0"/>
                <a:cs typeface="Segoe UI" panose="020B0502040204020203" pitchFamily="34" charset="0"/>
              </a:rPr>
              <a:t> </a:t>
            </a:r>
            <a:endParaRPr lang="id-ID" sz="1500" dirty="0">
              <a:latin typeface="Segoe UI" panose="020B0502040204020203" pitchFamily="34" charset="0"/>
              <a:cs typeface="Segoe UI" panose="020B0502040204020203" pitchFamily="34" charset="0"/>
            </a:endParaRPr>
          </a:p>
        </p:txBody>
      </p:sp>
      <p:sp>
        <p:nvSpPr>
          <p:cNvPr id="36" name="Rectangle 35"/>
          <p:cNvSpPr/>
          <p:nvPr/>
        </p:nvSpPr>
        <p:spPr>
          <a:xfrm>
            <a:off x="178191" y="2982903"/>
            <a:ext cx="6096000" cy="1246495"/>
          </a:xfrm>
          <a:prstGeom prst="rect">
            <a:avLst/>
          </a:prstGeom>
        </p:spPr>
        <p:txBody>
          <a:bodyPr>
            <a:spAutoFit/>
          </a:bodyPr>
          <a:lstStyle/>
          <a:p>
            <a:pPr lvl="0">
              <a:defRPr/>
            </a:pPr>
            <a:r>
              <a:rPr lang="id-ID" altLang="ko-KR" sz="1500" dirty="0" smtClean="0">
                <a:solidFill>
                  <a:prstClr val="black"/>
                </a:solidFill>
                <a:latin typeface="Segoe UI" panose="020B0502040204020203" pitchFamily="34" charset="0"/>
                <a:cs typeface="Segoe UI" panose="020B0502040204020203" pitchFamily="34" charset="0"/>
              </a:rPr>
              <a:t>Kepada Provinsi/Kabupaten/Kota dengan memperhatikan :</a:t>
            </a:r>
          </a:p>
          <a:p>
            <a:pPr marL="185738" lvl="0" indent="-185738">
              <a:buFont typeface="Arial" panose="020B0604020202020204" pitchFamily="34" charset="0"/>
              <a:buChar char="•"/>
              <a:defRPr/>
            </a:pPr>
            <a:r>
              <a:rPr lang="id-ID" altLang="ko-KR" sz="1500" dirty="0" smtClean="0">
                <a:solidFill>
                  <a:prstClr val="black"/>
                </a:solidFill>
                <a:latin typeface="Segoe UI" panose="020B0502040204020203" pitchFamily="34" charset="0"/>
                <a:cs typeface="Segoe UI" panose="020B0502040204020203" pitchFamily="34" charset="0"/>
              </a:rPr>
              <a:t>Jumlah RSUD dan Puskesmas rujukan</a:t>
            </a:r>
          </a:p>
          <a:p>
            <a:pPr marL="185738" lvl="0" indent="-185738">
              <a:buFont typeface="Arial" panose="020B0604020202020204" pitchFamily="34" charset="0"/>
              <a:buChar char="•"/>
              <a:defRPr/>
            </a:pPr>
            <a:r>
              <a:rPr lang="id-ID" altLang="ko-KR" sz="1500" dirty="0" smtClean="0">
                <a:solidFill>
                  <a:prstClr val="black"/>
                </a:solidFill>
                <a:latin typeface="Segoe UI" panose="020B0502040204020203" pitchFamily="34" charset="0"/>
                <a:cs typeface="Segoe UI" panose="020B0502040204020203" pitchFamily="34" charset="0"/>
              </a:rPr>
              <a:t>Jumlah tenaga kesehatan yang ditugaskan</a:t>
            </a:r>
          </a:p>
          <a:p>
            <a:pPr marL="185738" lvl="0" indent="-185738">
              <a:buFont typeface="Arial" panose="020B0604020202020204" pitchFamily="34" charset="0"/>
              <a:buChar char="•"/>
            </a:pPr>
            <a:r>
              <a:rPr lang="id-ID" altLang="ko-KR" sz="1500" dirty="0" smtClean="0">
                <a:solidFill>
                  <a:prstClr val="black"/>
                </a:solidFill>
                <a:latin typeface="Segoe UI" panose="020B0502040204020203" pitchFamily="34" charset="0"/>
                <a:cs typeface="Segoe UI" panose="020B0502040204020203" pitchFamily="34" charset="0"/>
              </a:rPr>
              <a:t>Rincian per daerah yang akan ditetapkan melalui Kepmenkeu</a:t>
            </a:r>
          </a:p>
          <a:p>
            <a:pPr marL="185738" lvl="0" indent="-185738">
              <a:buFont typeface="Arial" panose="020B0604020202020204" pitchFamily="34" charset="0"/>
              <a:buChar char="•"/>
            </a:pPr>
            <a:r>
              <a:rPr lang="id-ID" altLang="ko-KR" sz="1500" dirty="0" smtClean="0">
                <a:solidFill>
                  <a:prstClr val="black"/>
                </a:solidFill>
                <a:latin typeface="Segoe UI" panose="020B0502040204020203" pitchFamily="34" charset="0"/>
                <a:cs typeface="Segoe UI" panose="020B0502040204020203" pitchFamily="34" charset="0"/>
              </a:rPr>
              <a:t>Pagu Nasional BOK Tambahan ditetapkan sebesar Rp3,7 triliun</a:t>
            </a:r>
            <a:endParaRPr lang="id-ID" sz="1500" dirty="0">
              <a:latin typeface="Segoe UI" panose="020B0502040204020203" pitchFamily="34" charset="0"/>
              <a:cs typeface="Segoe UI" panose="020B0502040204020203" pitchFamily="34" charset="0"/>
            </a:endParaRPr>
          </a:p>
        </p:txBody>
      </p:sp>
      <p:sp>
        <p:nvSpPr>
          <p:cNvPr id="37" name="矩形: 圆角 5">
            <a:extLst>
              <a:ext uri="{FF2B5EF4-FFF2-40B4-BE49-F238E27FC236}">
                <a16:creationId xmlns:a16="http://schemas.microsoft.com/office/drawing/2014/main" xmlns="" id="{44E1A729-BEC4-9343-A8DF-86F71E373B7A}"/>
              </a:ext>
            </a:extLst>
          </p:cNvPr>
          <p:cNvSpPr/>
          <p:nvPr/>
        </p:nvSpPr>
        <p:spPr>
          <a:xfrm>
            <a:off x="1097280" y="4315992"/>
            <a:ext cx="4133626" cy="386670"/>
          </a:xfrm>
          <a:prstGeom prst="roundRect">
            <a:avLst>
              <a:gd name="adj" fmla="val 50000"/>
            </a:avLst>
          </a:prstGeom>
          <a:solidFill>
            <a:schemeClr val="accent1"/>
          </a:solidFill>
          <a:ln w="3175">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500" b="1" i="0" u="none" strike="noStrike" kern="1200" cap="none" spc="0" normalizeH="0" baseline="0" noProof="0" dirty="0" smtClean="0">
                <a:ln>
                  <a:noFill/>
                </a:ln>
                <a:solidFill>
                  <a:srgbClr val="002060"/>
                </a:solidFill>
                <a:effectLst/>
                <a:uLnTx/>
                <a:uFillTx/>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rPr>
              <a:t>BESARAN </a:t>
            </a:r>
            <a:r>
              <a:rPr kumimoji="0" lang="en-US" altLang="zh-CN" sz="1500" b="1" i="0" u="none" strike="noStrike" kern="1200" cap="none" spc="0" normalizeH="0" baseline="0" noProof="0" dirty="0">
                <a:ln>
                  <a:noFill/>
                </a:ln>
                <a:solidFill>
                  <a:srgbClr val="002060"/>
                </a:solidFill>
                <a:effectLst/>
                <a:uLnTx/>
                <a:uFillTx/>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rPr>
              <a:t>INSENTIF</a:t>
            </a:r>
            <a:r>
              <a:rPr kumimoji="0" lang="id-ID" altLang="zh-CN" sz="1500" b="1" i="0" u="none" strike="noStrike" kern="1200" cap="none" spc="0" normalizeH="0" baseline="0" noProof="0" dirty="0">
                <a:ln>
                  <a:noFill/>
                </a:ln>
                <a:solidFill>
                  <a:srgbClr val="002060"/>
                </a:solidFill>
                <a:effectLst/>
                <a:uLnTx/>
                <a:uFillTx/>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rPr>
              <a:t> SETINGGI-TINGGINYA</a:t>
            </a:r>
            <a:endParaRPr kumimoji="0" lang="zh-CN" altLang="en-US" sz="1500" b="1" i="0" u="none" strike="noStrike" kern="1200" cap="none" spc="0" normalizeH="0" baseline="0" noProof="0" dirty="0">
              <a:ln>
                <a:noFill/>
              </a:ln>
              <a:solidFill>
                <a:srgbClr val="002060"/>
              </a:solidFill>
              <a:effectLst/>
              <a:uLnTx/>
              <a:uFillTx/>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endParaRPr>
          </a:p>
        </p:txBody>
      </p:sp>
      <p:sp>
        <p:nvSpPr>
          <p:cNvPr id="38" name="矩形 7">
            <a:extLst>
              <a:ext uri="{FF2B5EF4-FFF2-40B4-BE49-F238E27FC236}">
                <a16:creationId xmlns:a16="http://schemas.microsoft.com/office/drawing/2014/main" xmlns="" id="{F0BA9A22-C3E7-DE46-A374-134B6CF213E9}"/>
              </a:ext>
            </a:extLst>
          </p:cNvPr>
          <p:cNvSpPr/>
          <p:nvPr/>
        </p:nvSpPr>
        <p:spPr>
          <a:xfrm>
            <a:off x="184511" y="4706967"/>
            <a:ext cx="5725673" cy="1461939"/>
          </a:xfrm>
          <a:prstGeom prst="rect">
            <a:avLst/>
          </a:prstGeom>
        </p:spPr>
        <p:txBody>
          <a:bodyPr wrap="square">
            <a:spAutoFit/>
          </a:bodyPr>
          <a:lstStyle/>
          <a:p>
            <a:pPr marL="268288" marR="0" lvl="0" indent="-268288" algn="l" defTabSz="914400" rtl="0" eaLnBrk="1" fontAlgn="auto" latinLnBrk="0" hangingPunct="1">
              <a:lnSpc>
                <a:spcPct val="120000"/>
              </a:lnSpc>
              <a:spcBef>
                <a:spcPts val="0"/>
              </a:spcBef>
              <a:spcAft>
                <a:spcPts val="0"/>
              </a:spcAft>
              <a:buClrTx/>
              <a:buSzTx/>
              <a:buFont typeface="+mj-lt"/>
              <a:buAutoNum type="alphaLcPeriod"/>
              <a:tabLst/>
              <a:defRPr/>
            </a:pPr>
            <a:r>
              <a:rPr kumimoji="0" lang="id-ID" sz="1400" b="0" i="0" u="none" strike="noStrike" kern="1200" cap="none" spc="0" normalizeH="0" baseline="0" noProof="0" dirty="0">
                <a:ln>
                  <a:noFill/>
                </a:ln>
                <a:solidFill>
                  <a:prstClr val="black"/>
                </a:solidFill>
                <a:effectLst/>
                <a:uLnTx/>
                <a:uFillTx/>
                <a:latin typeface="Segoe UI Semibold" panose="020B0702040204020203" pitchFamily="34" charset="0"/>
                <a:ea typeface="微软雅黑" panose="020B0503020204020204" pitchFamily="34" charset="-122"/>
                <a:cs typeface="Segoe UI Semibold" panose="020B0702040204020203" pitchFamily="34" charset="0"/>
              </a:rPr>
              <a:t>Dokter spesialis			Rp15.000.000,00/OB</a:t>
            </a:r>
          </a:p>
          <a:p>
            <a:pPr marL="268288" marR="0" lvl="0" indent="-268288" algn="l" defTabSz="914400" rtl="0" eaLnBrk="1" fontAlgn="auto" latinLnBrk="0" hangingPunct="1">
              <a:lnSpc>
                <a:spcPct val="120000"/>
              </a:lnSpc>
              <a:spcBef>
                <a:spcPts val="0"/>
              </a:spcBef>
              <a:spcAft>
                <a:spcPts val="0"/>
              </a:spcAft>
              <a:buClrTx/>
              <a:buSzTx/>
              <a:buFont typeface="+mj-lt"/>
              <a:buAutoNum type="alphaLcPeriod"/>
              <a:tabLst/>
              <a:defRPr/>
            </a:pPr>
            <a:r>
              <a:rPr kumimoji="0" lang="id-ID" sz="1400" b="0" i="0" u="none" strike="noStrike" kern="1200" cap="none" spc="0" normalizeH="0" baseline="0" noProof="0" dirty="0">
                <a:ln>
                  <a:noFill/>
                </a:ln>
                <a:solidFill>
                  <a:prstClr val="black"/>
                </a:solidFill>
                <a:effectLst/>
                <a:uLnTx/>
                <a:uFillTx/>
                <a:latin typeface="Segoe UI Semibold" panose="020B0702040204020203" pitchFamily="34" charset="0"/>
                <a:ea typeface="微软雅黑" panose="020B0503020204020204" pitchFamily="34" charset="-122"/>
                <a:cs typeface="Segoe UI Semibold" panose="020B0702040204020203" pitchFamily="34" charset="0"/>
              </a:rPr>
              <a:t>Dokter Umum/Dokter Gigi	 	Rp10.000.000,00/OB</a:t>
            </a:r>
          </a:p>
          <a:p>
            <a:pPr marL="268288" marR="0" lvl="0" indent="-268288" algn="l" defTabSz="914400" rtl="0" eaLnBrk="1" fontAlgn="auto" latinLnBrk="0" hangingPunct="1">
              <a:lnSpc>
                <a:spcPct val="120000"/>
              </a:lnSpc>
              <a:spcBef>
                <a:spcPts val="0"/>
              </a:spcBef>
              <a:spcAft>
                <a:spcPts val="0"/>
              </a:spcAft>
              <a:buClrTx/>
              <a:buSzTx/>
              <a:buFont typeface="+mj-lt"/>
              <a:buAutoNum type="alphaLcPeriod"/>
              <a:tabLst/>
              <a:defRPr/>
            </a:pPr>
            <a:r>
              <a:rPr kumimoji="0" lang="id-ID" sz="1400" b="0" i="0" u="none" strike="noStrike" kern="1200" cap="none" spc="0" normalizeH="0" baseline="0" noProof="0" dirty="0">
                <a:ln>
                  <a:noFill/>
                </a:ln>
                <a:solidFill>
                  <a:prstClr val="black"/>
                </a:solidFill>
                <a:effectLst/>
                <a:uLnTx/>
                <a:uFillTx/>
                <a:latin typeface="Segoe UI Semibold" panose="020B0702040204020203" pitchFamily="34" charset="0"/>
                <a:ea typeface="微软雅黑" panose="020B0503020204020204" pitchFamily="34" charset="-122"/>
                <a:cs typeface="Segoe UI Semibold" panose="020B0702040204020203" pitchFamily="34" charset="0"/>
              </a:rPr>
              <a:t>Perawat dan Bidan		</a:t>
            </a:r>
            <a:r>
              <a:rPr kumimoji="0" lang="id-ID" sz="1400" b="0" i="0" u="none" strike="noStrike" kern="1200" cap="none" spc="0" normalizeH="0" baseline="0" noProof="0" dirty="0" smtClean="0">
                <a:ln>
                  <a:noFill/>
                </a:ln>
                <a:solidFill>
                  <a:prstClr val="black"/>
                </a:solidFill>
                <a:effectLst/>
                <a:uLnTx/>
                <a:uFillTx/>
                <a:latin typeface="Segoe UI Semibold" panose="020B0702040204020203" pitchFamily="34" charset="0"/>
                <a:ea typeface="微软雅黑" panose="020B0503020204020204" pitchFamily="34" charset="-122"/>
                <a:cs typeface="Segoe UI Semibold" panose="020B0702040204020203" pitchFamily="34" charset="0"/>
              </a:rPr>
              <a:t>	Rp  </a:t>
            </a:r>
            <a:r>
              <a:rPr kumimoji="0" lang="id-ID" sz="1400" b="0" i="0" u="none" strike="noStrike" kern="1200" cap="none" spc="0" normalizeH="0" baseline="0" noProof="0" dirty="0">
                <a:ln>
                  <a:noFill/>
                </a:ln>
                <a:solidFill>
                  <a:prstClr val="black"/>
                </a:solidFill>
                <a:effectLst/>
                <a:uLnTx/>
                <a:uFillTx/>
                <a:latin typeface="Segoe UI Semibold" panose="020B0702040204020203" pitchFamily="34" charset="0"/>
                <a:ea typeface="微软雅黑" panose="020B0503020204020204" pitchFamily="34" charset="-122"/>
                <a:cs typeface="Segoe UI Semibold" panose="020B0702040204020203" pitchFamily="34" charset="0"/>
              </a:rPr>
              <a:t>7.500.000,00/OB</a:t>
            </a:r>
          </a:p>
          <a:p>
            <a:pPr marL="268288" marR="0" lvl="0" indent="-268288" algn="l" defTabSz="914400" rtl="0" eaLnBrk="1" fontAlgn="auto" latinLnBrk="0" hangingPunct="1">
              <a:lnSpc>
                <a:spcPct val="120000"/>
              </a:lnSpc>
              <a:spcBef>
                <a:spcPts val="0"/>
              </a:spcBef>
              <a:spcAft>
                <a:spcPts val="0"/>
              </a:spcAft>
              <a:buClrTx/>
              <a:buSzTx/>
              <a:buFont typeface="+mj-lt"/>
              <a:buAutoNum type="alphaLcPeriod"/>
              <a:tabLst/>
              <a:defRPr/>
            </a:pPr>
            <a:r>
              <a:rPr kumimoji="0" lang="id-ID" sz="1400" b="0" i="0" u="none" strike="noStrike" kern="1200" cap="none" spc="0" normalizeH="0" baseline="0" noProof="0" dirty="0">
                <a:ln>
                  <a:noFill/>
                </a:ln>
                <a:solidFill>
                  <a:prstClr val="black"/>
                </a:solidFill>
                <a:effectLst/>
                <a:uLnTx/>
                <a:uFillTx/>
                <a:latin typeface="Segoe UI Semibold" panose="020B0702040204020203" pitchFamily="34" charset="0"/>
                <a:ea typeface="微软雅黑" panose="020B0503020204020204" pitchFamily="34" charset="-122"/>
                <a:cs typeface="Segoe UI Semibold" panose="020B0702040204020203" pitchFamily="34" charset="0"/>
              </a:rPr>
              <a:t>Tenaga Medis Lainnya		Rp  </a:t>
            </a:r>
            <a:r>
              <a:rPr kumimoji="0" lang="id-ID" sz="1400" b="0" i="0" u="none" strike="noStrike" kern="1200" cap="none" spc="0" normalizeH="0" baseline="0" noProof="0" dirty="0" smtClean="0">
                <a:ln>
                  <a:noFill/>
                </a:ln>
                <a:solidFill>
                  <a:prstClr val="black"/>
                </a:solidFill>
                <a:effectLst/>
                <a:uLnTx/>
                <a:uFillTx/>
                <a:latin typeface="Segoe UI Semibold" panose="020B0702040204020203" pitchFamily="34" charset="0"/>
                <a:ea typeface="微软雅黑" panose="020B0503020204020204" pitchFamily="34" charset="-122"/>
                <a:cs typeface="Segoe UI Semibold" panose="020B0702040204020203" pitchFamily="34" charset="0"/>
              </a:rPr>
              <a:t>5.000.000,00/OB</a:t>
            </a:r>
            <a:endParaRPr lang="en-US" sz="1400" dirty="0">
              <a:solidFill>
                <a:prstClr val="black"/>
              </a:solidFill>
              <a:latin typeface="Segoe UI Semibold" panose="020B0702040204020203" pitchFamily="34" charset="0"/>
              <a:ea typeface="微软雅黑" panose="020B0503020204020204" pitchFamily="34" charset="-122"/>
              <a:cs typeface="Segoe UI Semibold" panose="020B0702040204020203" pitchFamily="34" charset="0"/>
            </a:endParaRPr>
          </a:p>
          <a:p>
            <a:pPr marR="0" lvl="0" algn="l" defTabSz="914400" rtl="0" eaLnBrk="1" fontAlgn="auto" latinLnBrk="0" hangingPunct="1">
              <a:lnSpc>
                <a:spcPct val="120000"/>
              </a:lnSpc>
              <a:spcBef>
                <a:spcPts val="600"/>
              </a:spcBef>
              <a:spcAft>
                <a:spcPts val="0"/>
              </a:spcAft>
              <a:buClrTx/>
              <a:buSzTx/>
              <a:tabLst/>
              <a:defRPr/>
            </a:pPr>
            <a:r>
              <a:rPr kumimoji="0" lang="id-ID" sz="1400" b="0" i="0" u="none" strike="noStrike" kern="1200" cap="none" spc="0" normalizeH="0" baseline="0" dirty="0" smtClean="0">
                <a:ln>
                  <a:noFill/>
                </a:ln>
                <a:solidFill>
                  <a:prstClr val="black"/>
                </a:solidFill>
                <a:effectLst/>
                <a:uLnTx/>
                <a:uFillTx/>
                <a:latin typeface="Segoe UI Semibold" panose="020B0702040204020203" pitchFamily="34" charset="0"/>
                <a:ea typeface="微软雅黑" panose="020B0503020204020204" pitchFamily="34" charset="-122"/>
                <a:cs typeface="Segoe UI Semibold" panose="020B0702040204020203" pitchFamily="34" charset="0"/>
              </a:rPr>
              <a:t>     </a:t>
            </a:r>
            <a:r>
              <a:rPr kumimoji="0" lang="id-ID" sz="1400" b="0" i="0" u="none" strike="noStrike" kern="1200" cap="none" spc="0" normalizeH="0" dirty="0" smtClean="0">
                <a:ln>
                  <a:noFill/>
                </a:ln>
                <a:solidFill>
                  <a:prstClr val="black"/>
                </a:solidFill>
                <a:effectLst/>
                <a:uLnTx/>
                <a:uFillTx/>
                <a:latin typeface="Segoe UI Semibold" panose="020B0702040204020203" pitchFamily="34" charset="0"/>
                <a:ea typeface="微软雅黑" panose="020B0503020204020204" pitchFamily="34" charset="-122"/>
                <a:cs typeface="Segoe UI Semibold" panose="020B0702040204020203" pitchFamily="34" charset="0"/>
              </a:rPr>
              <a:t> </a:t>
            </a:r>
            <a:r>
              <a:rPr lang="id-ID" sz="1400" u="sng" dirty="0" smtClean="0">
                <a:solidFill>
                  <a:prstClr val="black"/>
                </a:solidFill>
                <a:latin typeface="Segoe UI Semibold" panose="020B0702040204020203" pitchFamily="34" charset="0"/>
                <a:ea typeface="微软雅黑" panose="020B0503020204020204" pitchFamily="34" charset="-122"/>
                <a:cs typeface="Segoe UI Semibold" panose="020B0702040204020203" pitchFamily="34" charset="0"/>
              </a:rPr>
              <a:t>Mekanisme </a:t>
            </a:r>
            <a:r>
              <a:rPr kumimoji="0" lang="id-ID" sz="1400" b="0" i="0" u="sng" strike="noStrike" kern="1200" cap="none" spc="0" normalizeH="0" baseline="0" dirty="0" smtClean="0">
                <a:ln>
                  <a:noFill/>
                </a:ln>
                <a:solidFill>
                  <a:prstClr val="black"/>
                </a:solidFill>
                <a:effectLst/>
                <a:uLnTx/>
                <a:uFillTx/>
                <a:latin typeface="Segoe UI Semibold" panose="020B0702040204020203" pitchFamily="34" charset="0"/>
                <a:ea typeface="微软雅黑" panose="020B0503020204020204" pitchFamily="34" charset="-122"/>
                <a:cs typeface="Segoe UI Semibold" panose="020B0702040204020203" pitchFamily="34" charset="0"/>
              </a:rPr>
              <a:t>sesuai dengan :</a:t>
            </a:r>
            <a:endParaRPr kumimoji="0" lang="id-ID" sz="1400" b="0" i="0" u="sng" strike="noStrike" kern="1200" cap="none" spc="0" normalizeH="0" baseline="0" dirty="0">
              <a:ln>
                <a:noFill/>
              </a:ln>
              <a:solidFill>
                <a:prstClr val="black"/>
              </a:solidFill>
              <a:effectLst/>
              <a:uLnTx/>
              <a:uFillTx/>
              <a:latin typeface="Segoe UI Semibold" panose="020B0702040204020203" pitchFamily="34" charset="0"/>
              <a:ea typeface="微软雅黑" panose="020B0503020204020204" pitchFamily="34" charset="-122"/>
              <a:cs typeface="Segoe UI Semibold" panose="020B0702040204020203" pitchFamily="34" charset="0"/>
            </a:endParaRPr>
          </a:p>
        </p:txBody>
      </p:sp>
      <p:sp>
        <p:nvSpPr>
          <p:cNvPr id="39" name="矩形: 圆角 5">
            <a:extLst>
              <a:ext uri="{FF2B5EF4-FFF2-40B4-BE49-F238E27FC236}">
                <a16:creationId xmlns:a16="http://schemas.microsoft.com/office/drawing/2014/main" xmlns="" id="{44E1A729-BEC4-9343-A8DF-86F71E373B7A}"/>
              </a:ext>
            </a:extLst>
          </p:cNvPr>
          <p:cNvSpPr/>
          <p:nvPr/>
        </p:nvSpPr>
        <p:spPr>
          <a:xfrm>
            <a:off x="178190" y="2573817"/>
            <a:ext cx="1798527" cy="386670"/>
          </a:xfrm>
          <a:prstGeom prst="roundRect">
            <a:avLst>
              <a:gd name="adj" fmla="val 50000"/>
            </a:avLst>
          </a:prstGeom>
          <a:solidFill>
            <a:schemeClr val="accent1"/>
          </a:solidFill>
          <a:ln w="3175">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500" b="1" i="0" u="none" strike="noStrike" kern="1200" cap="none" spc="0" normalizeH="0" baseline="0" noProof="0" dirty="0" smtClean="0">
                <a:ln>
                  <a:noFill/>
                </a:ln>
                <a:solidFill>
                  <a:srgbClr val="002060"/>
                </a:solidFill>
                <a:effectLst/>
                <a:uLnTx/>
                <a:uFillTx/>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rPr>
              <a:t>DIALOKASIKAN</a:t>
            </a:r>
            <a:endParaRPr kumimoji="0" lang="zh-CN" altLang="en-US" sz="1500" b="1" i="0" u="none" strike="noStrike" kern="1200" cap="none" spc="0" normalizeH="0" baseline="0" noProof="0" dirty="0">
              <a:ln>
                <a:noFill/>
              </a:ln>
              <a:solidFill>
                <a:srgbClr val="002060"/>
              </a:solidFill>
              <a:effectLst/>
              <a:uLnTx/>
              <a:uFillTx/>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endParaRPr>
          </a:p>
        </p:txBody>
      </p:sp>
      <p:sp>
        <p:nvSpPr>
          <p:cNvPr id="40" name="矩形: 圆角 5">
            <a:extLst>
              <a:ext uri="{FF2B5EF4-FFF2-40B4-BE49-F238E27FC236}">
                <a16:creationId xmlns:a16="http://schemas.microsoft.com/office/drawing/2014/main" xmlns="" id="{44E1A729-BEC4-9343-A8DF-86F71E373B7A}"/>
              </a:ext>
            </a:extLst>
          </p:cNvPr>
          <p:cNvSpPr/>
          <p:nvPr/>
        </p:nvSpPr>
        <p:spPr>
          <a:xfrm>
            <a:off x="2036850" y="1573305"/>
            <a:ext cx="1831145" cy="334795"/>
          </a:xfrm>
          <a:prstGeom prst="roundRect">
            <a:avLst>
              <a:gd name="adj" fmla="val 50000"/>
            </a:avLst>
          </a:prstGeom>
          <a:solidFill>
            <a:schemeClr val="accent1"/>
          </a:solidFill>
          <a:ln w="3175">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d-ID" altLang="zh-CN" sz="1400" b="1" i="0" u="none" strike="noStrike" kern="1200" cap="none" spc="0" normalizeH="0" baseline="0" dirty="0" smtClean="0">
                <a:ln>
                  <a:noFill/>
                </a:ln>
                <a:solidFill>
                  <a:srgbClr val="002060"/>
                </a:solidFill>
                <a:effectLst/>
                <a:uLnTx/>
                <a:uFillTx/>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rPr>
              <a:t>BOK Tambahan</a:t>
            </a:r>
            <a:endParaRPr kumimoji="0" lang="id-ID" altLang="zh-CN" sz="1400" b="1" i="0" u="none" strike="noStrike" kern="1200" cap="none" spc="0" normalizeH="0" baseline="0" dirty="0">
              <a:ln>
                <a:noFill/>
              </a:ln>
              <a:solidFill>
                <a:srgbClr val="002060"/>
              </a:solidFill>
              <a:effectLst/>
              <a:uLnTx/>
              <a:uFillTx/>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endParaRPr>
          </a:p>
        </p:txBody>
      </p:sp>
      <p:sp>
        <p:nvSpPr>
          <p:cNvPr id="41" name="矩形: 圆角 5">
            <a:extLst>
              <a:ext uri="{FF2B5EF4-FFF2-40B4-BE49-F238E27FC236}">
                <a16:creationId xmlns:a16="http://schemas.microsoft.com/office/drawing/2014/main" xmlns="" id="{44E1A729-BEC4-9343-A8DF-86F71E373B7A}"/>
              </a:ext>
            </a:extLst>
          </p:cNvPr>
          <p:cNvSpPr/>
          <p:nvPr/>
        </p:nvSpPr>
        <p:spPr>
          <a:xfrm>
            <a:off x="6267371" y="1607189"/>
            <a:ext cx="1662332" cy="386670"/>
          </a:xfrm>
          <a:prstGeom prst="roundRect">
            <a:avLst>
              <a:gd name="adj" fmla="val 50000"/>
            </a:avLst>
          </a:prstGeom>
          <a:solidFill>
            <a:schemeClr val="accent1"/>
          </a:solidFill>
          <a:ln w="3175">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500" b="1" i="0" u="none" strike="noStrike" kern="1200" cap="none" spc="0" normalizeH="0" baseline="0" noProof="0" dirty="0" smtClean="0">
                <a:ln>
                  <a:noFill/>
                </a:ln>
                <a:solidFill>
                  <a:srgbClr val="002060"/>
                </a:solidFill>
                <a:effectLst/>
                <a:uLnTx/>
                <a:uFillTx/>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rPr>
              <a:t>DIBERIKAN</a:t>
            </a:r>
            <a:endParaRPr kumimoji="0" lang="zh-CN" altLang="en-US" sz="1500" b="1" i="0" u="none" strike="noStrike" kern="1200" cap="none" spc="0" normalizeH="0" baseline="0" noProof="0" dirty="0">
              <a:ln>
                <a:noFill/>
              </a:ln>
              <a:solidFill>
                <a:srgbClr val="002060"/>
              </a:solidFill>
              <a:effectLst/>
              <a:uLnTx/>
              <a:uFillTx/>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endParaRPr>
          </a:p>
        </p:txBody>
      </p:sp>
      <p:sp>
        <p:nvSpPr>
          <p:cNvPr id="42" name="Rectangle 41"/>
          <p:cNvSpPr/>
          <p:nvPr/>
        </p:nvSpPr>
        <p:spPr>
          <a:xfrm>
            <a:off x="6228172" y="2043995"/>
            <a:ext cx="5632133" cy="553998"/>
          </a:xfrm>
          <a:prstGeom prst="rect">
            <a:avLst/>
          </a:prstGeom>
        </p:spPr>
        <p:txBody>
          <a:bodyPr wrap="square">
            <a:spAutoFit/>
          </a:bodyPr>
          <a:lstStyle/>
          <a:p>
            <a:r>
              <a:rPr lang="id-ID" altLang="ko-KR" sz="1500" dirty="0" smtClean="0">
                <a:solidFill>
                  <a:prstClr val="black">
                    <a:lumMod val="75000"/>
                    <a:lumOff val="25000"/>
                  </a:prstClr>
                </a:solidFill>
                <a:latin typeface="Segoe UI" panose="020B0502040204020203" pitchFamily="34" charset="0"/>
                <a:cs typeface="Segoe UI" panose="020B0502040204020203" pitchFamily="34" charset="0"/>
              </a:rPr>
              <a:t>Selama 3 bulan mulai Bulan Maret 2020 dan dapat diperpanjang hingga 6 bulan</a:t>
            </a:r>
            <a:endParaRPr lang="id-ID" sz="1500" dirty="0">
              <a:latin typeface="Segoe UI" panose="020B0502040204020203" pitchFamily="34" charset="0"/>
              <a:cs typeface="Segoe UI" panose="020B0502040204020203" pitchFamily="34" charset="0"/>
            </a:endParaRPr>
          </a:p>
        </p:txBody>
      </p:sp>
      <p:sp>
        <p:nvSpPr>
          <p:cNvPr id="43" name="Rectangle 42"/>
          <p:cNvSpPr/>
          <p:nvPr/>
        </p:nvSpPr>
        <p:spPr>
          <a:xfrm>
            <a:off x="6187832" y="3307064"/>
            <a:ext cx="5780050" cy="1131079"/>
          </a:xfrm>
          <a:prstGeom prst="rect">
            <a:avLst/>
          </a:prstGeom>
        </p:spPr>
        <p:txBody>
          <a:bodyPr wrap="square">
            <a:spAutoFit/>
          </a:bodyPr>
          <a:lstStyle/>
          <a:p>
            <a:pPr marL="185738" lvl="0" indent="-185738">
              <a:lnSpc>
                <a:spcPct val="90000"/>
              </a:lnSpc>
              <a:buFont typeface="Arial" panose="020B0604020202020204" pitchFamily="34" charset="0"/>
              <a:buChar char="•"/>
              <a:defRPr/>
            </a:pPr>
            <a:r>
              <a:rPr lang="id-ID" altLang="ko-KR" sz="1500" dirty="0" smtClean="0">
                <a:latin typeface="Segoe UI" panose="020B0502040204020203" pitchFamily="34" charset="0"/>
                <a:cs typeface="Segoe UI" panose="020B0502040204020203" pitchFamily="34" charset="0"/>
              </a:rPr>
              <a:t>Melalui pemindahbukuan dari RKUN ke RKUD</a:t>
            </a:r>
          </a:p>
          <a:p>
            <a:pPr marL="185738" lvl="0" indent="-185738">
              <a:lnSpc>
                <a:spcPct val="90000"/>
              </a:lnSpc>
              <a:buFont typeface="Arial" panose="020B0604020202020204" pitchFamily="34" charset="0"/>
              <a:buChar char="•"/>
              <a:defRPr/>
            </a:pPr>
            <a:r>
              <a:rPr lang="id-ID" altLang="ko-KR" sz="1500" dirty="0" smtClean="0">
                <a:latin typeface="Segoe UI" panose="020B0502040204020203" pitchFamily="34" charset="0"/>
                <a:cs typeface="Segoe UI" panose="020B0502040204020203" pitchFamily="34" charset="0"/>
              </a:rPr>
              <a:t>Sesuai rekomendasi Kemenkes</a:t>
            </a:r>
          </a:p>
          <a:p>
            <a:pPr marL="185738" lvl="0" indent="-185738">
              <a:lnSpc>
                <a:spcPct val="90000"/>
              </a:lnSpc>
              <a:buFont typeface="Arial" panose="020B0604020202020204" pitchFamily="34" charset="0"/>
              <a:buChar char="•"/>
              <a:defRPr/>
            </a:pPr>
            <a:r>
              <a:rPr lang="id-ID" altLang="ko-KR" sz="1500" dirty="0" smtClean="0">
                <a:latin typeface="Segoe UI" panose="020B0502040204020203" pitchFamily="34" charset="0"/>
                <a:cs typeface="Segoe UI" panose="020B0502040204020203" pitchFamily="34" charset="0"/>
              </a:rPr>
              <a:t>Rekomendasi disusun mempertimbangkan usulan daerah</a:t>
            </a:r>
          </a:p>
          <a:p>
            <a:pPr marL="185738" lvl="0" indent="-185738">
              <a:lnSpc>
                <a:spcPct val="90000"/>
              </a:lnSpc>
              <a:buFont typeface="Arial" panose="020B0604020202020204" pitchFamily="34" charset="0"/>
              <a:buChar char="•"/>
              <a:defRPr/>
            </a:pPr>
            <a:r>
              <a:rPr lang="id-ID" altLang="ko-KR" sz="1500" dirty="0" smtClean="0">
                <a:latin typeface="Segoe UI" panose="020B0502040204020203" pitchFamily="34" charset="0"/>
                <a:cs typeface="Segoe UI" panose="020B0502040204020203" pitchFamily="34" charset="0"/>
              </a:rPr>
              <a:t>Rekomendasi memuat informasi daerah, nakes yang menerima insentif, dan besaran dana</a:t>
            </a:r>
            <a:endParaRPr lang="id-ID" altLang="ko-KR" sz="1500" dirty="0">
              <a:latin typeface="Segoe UI" panose="020B0502040204020203" pitchFamily="34" charset="0"/>
              <a:cs typeface="Segoe UI" panose="020B0502040204020203" pitchFamily="34" charset="0"/>
            </a:endParaRPr>
          </a:p>
        </p:txBody>
      </p:sp>
      <p:sp>
        <p:nvSpPr>
          <p:cNvPr id="44" name="矩形: 圆角 5">
            <a:extLst>
              <a:ext uri="{FF2B5EF4-FFF2-40B4-BE49-F238E27FC236}">
                <a16:creationId xmlns:a16="http://schemas.microsoft.com/office/drawing/2014/main" xmlns="" id="{44E1A729-BEC4-9343-A8DF-86F71E373B7A}"/>
              </a:ext>
            </a:extLst>
          </p:cNvPr>
          <p:cNvSpPr/>
          <p:nvPr/>
        </p:nvSpPr>
        <p:spPr>
          <a:xfrm>
            <a:off x="6267371" y="2863247"/>
            <a:ext cx="1662332" cy="386670"/>
          </a:xfrm>
          <a:prstGeom prst="roundRect">
            <a:avLst>
              <a:gd name="adj" fmla="val 50000"/>
            </a:avLst>
          </a:prstGeom>
          <a:solidFill>
            <a:schemeClr val="accent1"/>
          </a:solidFill>
          <a:ln w="3175">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d-ID" altLang="zh-CN" sz="1500" b="1" i="0" u="none" strike="noStrike" kern="1200" cap="none" spc="0" normalizeH="0" baseline="0" dirty="0" smtClean="0">
                <a:ln>
                  <a:noFill/>
                </a:ln>
                <a:solidFill>
                  <a:srgbClr val="002060"/>
                </a:solidFill>
                <a:effectLst/>
                <a:uLnTx/>
                <a:uFillTx/>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rPr>
              <a:t>PENYALURAN</a:t>
            </a:r>
            <a:endParaRPr kumimoji="0" lang="id-ID" altLang="zh-CN" sz="1500" b="1" i="0" u="none" strike="noStrike" kern="1200" cap="none" spc="0" normalizeH="0" baseline="0" dirty="0">
              <a:ln>
                <a:noFill/>
              </a:ln>
              <a:solidFill>
                <a:srgbClr val="002060"/>
              </a:solidFill>
              <a:effectLst/>
              <a:uLnTx/>
              <a:uFillTx/>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endParaRPr>
          </a:p>
        </p:txBody>
      </p:sp>
      <p:sp>
        <p:nvSpPr>
          <p:cNvPr id="45" name="Rectangle 44"/>
          <p:cNvSpPr/>
          <p:nvPr/>
        </p:nvSpPr>
        <p:spPr>
          <a:xfrm>
            <a:off x="6216408" y="4901461"/>
            <a:ext cx="5872498" cy="715581"/>
          </a:xfrm>
          <a:prstGeom prst="rect">
            <a:avLst/>
          </a:prstGeom>
        </p:spPr>
        <p:txBody>
          <a:bodyPr wrap="square">
            <a:spAutoFit/>
          </a:bodyPr>
          <a:lstStyle/>
          <a:p>
            <a:pPr marL="185738" lvl="0" indent="-185738">
              <a:lnSpc>
                <a:spcPct val="90000"/>
              </a:lnSpc>
              <a:buFont typeface="Arial" panose="020B0604020202020204" pitchFamily="34" charset="0"/>
              <a:buChar char="•"/>
              <a:defRPr/>
            </a:pPr>
            <a:r>
              <a:rPr lang="id-ID" altLang="ko-KR" sz="1500" dirty="0" smtClean="0">
                <a:solidFill>
                  <a:prstClr val="black">
                    <a:lumMod val="75000"/>
                    <a:lumOff val="25000"/>
                  </a:prstClr>
                </a:solidFill>
                <a:latin typeface="Segoe UI" panose="020B0502040204020203" pitchFamily="34" charset="0"/>
                <a:cs typeface="Segoe UI" panose="020B0502040204020203" pitchFamily="34" charset="0"/>
              </a:rPr>
              <a:t>Laporan realisasi pembayaran disampaikan ke DJPK (format sesuai lampiran PMK.35/PMK.07/2020)</a:t>
            </a:r>
          </a:p>
          <a:p>
            <a:pPr marL="185738" lvl="0" indent="-185738">
              <a:lnSpc>
                <a:spcPct val="90000"/>
              </a:lnSpc>
              <a:buFont typeface="Arial" panose="020B0604020202020204" pitchFamily="34" charset="0"/>
              <a:buChar char="•"/>
              <a:defRPr/>
            </a:pPr>
            <a:r>
              <a:rPr lang="id-ID" altLang="ko-KR" sz="1500" dirty="0" smtClean="0">
                <a:solidFill>
                  <a:prstClr val="black">
                    <a:lumMod val="75000"/>
                    <a:lumOff val="25000"/>
                  </a:prstClr>
                </a:solidFill>
                <a:latin typeface="Segoe UI" panose="020B0502040204020203" pitchFamily="34" charset="0"/>
                <a:cs typeface="Segoe UI" panose="020B0502040204020203" pitchFamily="34" charset="0"/>
              </a:rPr>
              <a:t>Paling lambat 15 Desember 2020</a:t>
            </a:r>
            <a:endParaRPr lang="id-ID" altLang="ko-KR" sz="15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6" name="矩形: 圆角 5">
            <a:extLst>
              <a:ext uri="{FF2B5EF4-FFF2-40B4-BE49-F238E27FC236}">
                <a16:creationId xmlns:a16="http://schemas.microsoft.com/office/drawing/2014/main" xmlns="" id="{44E1A729-BEC4-9343-A8DF-86F71E373B7A}"/>
              </a:ext>
            </a:extLst>
          </p:cNvPr>
          <p:cNvSpPr/>
          <p:nvPr/>
        </p:nvSpPr>
        <p:spPr>
          <a:xfrm>
            <a:off x="6345614" y="4494079"/>
            <a:ext cx="1662332" cy="386670"/>
          </a:xfrm>
          <a:prstGeom prst="roundRect">
            <a:avLst>
              <a:gd name="adj" fmla="val 50000"/>
            </a:avLst>
          </a:prstGeom>
          <a:solidFill>
            <a:schemeClr val="accent1"/>
          </a:solidFill>
          <a:ln w="3175">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d-ID" altLang="zh-CN" sz="1500" b="1" i="0" u="none" strike="noStrike" kern="1200" cap="none" spc="0" normalizeH="0" baseline="0" dirty="0" smtClean="0">
                <a:ln>
                  <a:noFill/>
                </a:ln>
                <a:solidFill>
                  <a:srgbClr val="002060"/>
                </a:solidFill>
                <a:effectLst/>
                <a:uLnTx/>
                <a:uFillTx/>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rPr>
              <a:t>PELAPORAN</a:t>
            </a:r>
            <a:endParaRPr kumimoji="0" lang="id-ID" altLang="zh-CN" sz="1500" b="1" i="0" u="none" strike="noStrike" kern="1200" cap="none" spc="0" normalizeH="0" baseline="0" dirty="0">
              <a:ln>
                <a:noFill/>
              </a:ln>
              <a:solidFill>
                <a:srgbClr val="002060"/>
              </a:solidFill>
              <a:effectLst/>
              <a:uLnTx/>
              <a:uFillTx/>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endParaRPr>
          </a:p>
        </p:txBody>
      </p:sp>
      <p:sp>
        <p:nvSpPr>
          <p:cNvPr id="47" name="矩形: 圆角 5">
            <a:extLst>
              <a:ext uri="{FF2B5EF4-FFF2-40B4-BE49-F238E27FC236}">
                <a16:creationId xmlns:a16="http://schemas.microsoft.com/office/drawing/2014/main" xmlns="" id="{44E1A729-BEC4-9343-A8DF-86F71E373B7A}"/>
              </a:ext>
            </a:extLst>
          </p:cNvPr>
          <p:cNvSpPr/>
          <p:nvPr/>
        </p:nvSpPr>
        <p:spPr>
          <a:xfrm>
            <a:off x="6224783" y="5753650"/>
            <a:ext cx="5639723" cy="768173"/>
          </a:xfrm>
          <a:prstGeom prst="roundRect">
            <a:avLst>
              <a:gd name="adj" fmla="val 50000"/>
            </a:avLst>
          </a:prstGeom>
          <a:solidFill>
            <a:schemeClr val="accent4">
              <a:lumMod val="40000"/>
              <a:lumOff val="60000"/>
            </a:schemeClr>
          </a:solidFill>
          <a:ln w="3175">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lnSpc>
                <a:spcPct val="90000"/>
              </a:lnSpc>
              <a:defRPr/>
            </a:pPr>
            <a:r>
              <a:rPr kumimoji="0" lang="id-ID" altLang="zh-CN" sz="1500" b="1" i="0" u="none" strike="noStrike" kern="1200" cap="none" spc="0" normalizeH="0" baseline="0" dirty="0" smtClean="0">
                <a:ln>
                  <a:noFill/>
                </a:ln>
                <a:solidFill>
                  <a:srgbClr val="002060"/>
                </a:solidFill>
                <a:effectLst/>
                <a:uLnTx/>
                <a:uFillTx/>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rPr>
              <a:t>PENGANGGARAN </a:t>
            </a:r>
            <a:r>
              <a:rPr lang="id-ID" altLang="ko-KR" sz="1500" b="1" dirty="0" smtClean="0">
                <a:solidFill>
                  <a:srgbClr val="FF0000"/>
                </a:solidFill>
                <a:latin typeface="Segoe UI" panose="020B0502040204020203" pitchFamily="34" charset="0"/>
                <a:cs typeface="Segoe UI" panose="020B0502040204020203" pitchFamily="34" charset="0"/>
              </a:rPr>
              <a:t>Dana BOK Tambahan dianggarkan dalam APBD Tahun Anggaran 2020 sesuai dengan ketentuan peraturan perundang-undangan</a:t>
            </a:r>
            <a:endParaRPr kumimoji="0" lang="id-ID" altLang="zh-CN" sz="1500" b="1" i="0" u="none" strike="noStrike" kern="1200" cap="none" spc="0" normalizeH="0" baseline="0" dirty="0">
              <a:ln>
                <a:noFill/>
              </a:ln>
              <a:solidFill>
                <a:srgbClr val="FF0000"/>
              </a:solidFill>
              <a:effectLst/>
              <a:uLnTx/>
              <a:uFillTx/>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endParaRPr>
          </a:p>
        </p:txBody>
      </p:sp>
      <p:cxnSp>
        <p:nvCxnSpPr>
          <p:cNvPr id="48" name="Straight Connector 47"/>
          <p:cNvCxnSpPr/>
          <p:nvPr/>
        </p:nvCxnSpPr>
        <p:spPr>
          <a:xfrm flipH="1">
            <a:off x="6014807" y="1658249"/>
            <a:ext cx="1568" cy="46564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002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149">
            <a:extLst>
              <a:ext uri="{FF2B5EF4-FFF2-40B4-BE49-F238E27FC236}">
                <a16:creationId xmlns:a16="http://schemas.microsoft.com/office/drawing/2014/main" xmlns="" id="{F4EB0B81-94CD-40CE-91F8-03073A73DA10}"/>
              </a:ext>
            </a:extLst>
          </p:cNvPr>
          <p:cNvSpPr/>
          <p:nvPr/>
        </p:nvSpPr>
        <p:spPr>
          <a:xfrm>
            <a:off x="0" y="6606539"/>
            <a:ext cx="11364468" cy="251460"/>
          </a:xfrm>
          <a:custGeom>
            <a:avLst/>
            <a:gdLst/>
            <a:ahLst/>
            <a:cxnLst/>
            <a:rect l="l" t="t" r="r" b="b"/>
            <a:pathLst>
              <a:path w="11364468" h="251459">
                <a:moveTo>
                  <a:pt x="11364468" y="0"/>
                </a:moveTo>
                <a:lnTo>
                  <a:pt x="0" y="0"/>
                </a:lnTo>
                <a:lnTo>
                  <a:pt x="0" y="251457"/>
                </a:lnTo>
                <a:lnTo>
                  <a:pt x="11364468" y="251457"/>
                </a:lnTo>
                <a:lnTo>
                  <a:pt x="11364468" y="0"/>
                </a:lnTo>
                <a:close/>
              </a:path>
            </a:pathLst>
          </a:custGeom>
          <a:solidFill>
            <a:srgbClr val="0D4368"/>
          </a:solidFill>
        </p:spPr>
        <p:txBody>
          <a:bodyPr wrap="square" lIns="0" tIns="0" rIns="0" bIns="0" rtlCol="0">
            <a:noAutofit/>
          </a:bodyPr>
          <a:lstStyle/>
          <a:p>
            <a:endParaRPr/>
          </a:p>
        </p:txBody>
      </p:sp>
      <p:sp>
        <p:nvSpPr>
          <p:cNvPr id="52" name="object 147">
            <a:extLst>
              <a:ext uri="{FF2B5EF4-FFF2-40B4-BE49-F238E27FC236}">
                <a16:creationId xmlns:a16="http://schemas.microsoft.com/office/drawing/2014/main" xmlns="" id="{FA3E3BD5-8D20-4A23-BC9E-9B752FE672C0}"/>
              </a:ext>
            </a:extLst>
          </p:cNvPr>
          <p:cNvSpPr/>
          <p:nvPr/>
        </p:nvSpPr>
        <p:spPr>
          <a:xfrm>
            <a:off x="11349228" y="6600443"/>
            <a:ext cx="842772" cy="257556"/>
          </a:xfrm>
          <a:custGeom>
            <a:avLst/>
            <a:gdLst/>
            <a:ahLst/>
            <a:cxnLst/>
            <a:rect l="l" t="t" r="r" b="b"/>
            <a:pathLst>
              <a:path w="842772" h="257555">
                <a:moveTo>
                  <a:pt x="842772" y="0"/>
                </a:moveTo>
                <a:lnTo>
                  <a:pt x="0" y="0"/>
                </a:lnTo>
                <a:lnTo>
                  <a:pt x="0" y="257554"/>
                </a:lnTo>
                <a:lnTo>
                  <a:pt x="842772" y="257554"/>
                </a:lnTo>
                <a:lnTo>
                  <a:pt x="842772" y="0"/>
                </a:lnTo>
                <a:close/>
              </a:path>
            </a:pathLst>
          </a:custGeom>
          <a:solidFill>
            <a:srgbClr val="D43539"/>
          </a:solidFill>
        </p:spPr>
        <p:txBody>
          <a:bodyPr wrap="square" lIns="0" tIns="0" rIns="0" bIns="0" rtlCol="0">
            <a:noAutofit/>
          </a:bodyPr>
          <a:lstStyle/>
          <a:p>
            <a:endParaRPr/>
          </a:p>
        </p:txBody>
      </p:sp>
      <p:pic>
        <p:nvPicPr>
          <p:cNvPr id="57" name="Picture 2" descr="Gambar terkait">
            <a:extLst>
              <a:ext uri="{FF2B5EF4-FFF2-40B4-BE49-F238E27FC236}">
                <a16:creationId xmlns:a16="http://schemas.microsoft.com/office/drawing/2014/main" xmlns="" id="{22185BE9-9C4B-404D-80B1-D623DA2865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01" t="27903" r="31030" b="39255"/>
          <a:stretch/>
        </p:blipFill>
        <p:spPr bwMode="auto">
          <a:xfrm>
            <a:off x="152181" y="91498"/>
            <a:ext cx="992841" cy="8633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xmlns="" id="{FFCEAC0D-673B-4367-8A15-2AB8D9FEDB93}"/>
              </a:ext>
            </a:extLst>
          </p:cNvPr>
          <p:cNvSpPr txBox="1"/>
          <p:nvPr/>
        </p:nvSpPr>
        <p:spPr>
          <a:xfrm>
            <a:off x="1023582" y="303877"/>
            <a:ext cx="9960813" cy="438582"/>
          </a:xfrm>
          <a:prstGeom prst="rect">
            <a:avLst/>
          </a:prstGeom>
          <a:noFill/>
        </p:spPr>
        <p:txBody>
          <a:bodyPr wrap="square" rtlCol="0">
            <a:spAutoFit/>
          </a:bodyPr>
          <a:lstStyle/>
          <a:p>
            <a:pPr defTabSz="914126">
              <a:lnSpc>
                <a:spcPct val="90000"/>
              </a:lnSpc>
              <a:spcBef>
                <a:spcPct val="0"/>
              </a:spcBef>
            </a:pPr>
            <a:r>
              <a:rPr lang="id-ID" sz="2500" b="1" dirty="0" smtClean="0">
                <a:latin typeface="Segoe UI Black" panose="020B0A02040204020203" pitchFamily="34" charset="0"/>
                <a:ea typeface="Segoe UI Black" panose="020B0A02040204020203" pitchFamily="34" charset="0"/>
                <a:cs typeface="Segoe UI Black" panose="020B0A02040204020203" pitchFamily="34" charset="0"/>
              </a:rPr>
              <a:t>Realisasi BOK dan BOK Tambahan TA 2020</a:t>
            </a:r>
            <a:endParaRPr lang="id-ID" sz="2500" b="1"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23" name="Picture 22"/>
          <p:cNvPicPr>
            <a:picLocks noChangeAspect="1"/>
          </p:cNvPicPr>
          <p:nvPr/>
        </p:nvPicPr>
        <p:blipFill>
          <a:blip r:embed="rId3"/>
          <a:stretch>
            <a:fillRect/>
          </a:stretch>
        </p:blipFill>
        <p:spPr>
          <a:xfrm>
            <a:off x="295835" y="1177302"/>
            <a:ext cx="5446421" cy="3905686"/>
          </a:xfrm>
          <a:prstGeom prst="rect">
            <a:avLst/>
          </a:prstGeom>
          <a:ln>
            <a:solidFill>
              <a:srgbClr val="002060"/>
            </a:solidFill>
          </a:ln>
        </p:spPr>
      </p:pic>
      <p:pic>
        <p:nvPicPr>
          <p:cNvPr id="24" name="Picture 23"/>
          <p:cNvPicPr>
            <a:picLocks noChangeAspect="1"/>
          </p:cNvPicPr>
          <p:nvPr/>
        </p:nvPicPr>
        <p:blipFill>
          <a:blip r:embed="rId4"/>
          <a:stretch>
            <a:fillRect/>
          </a:stretch>
        </p:blipFill>
        <p:spPr>
          <a:xfrm>
            <a:off x="5942940" y="1177302"/>
            <a:ext cx="6145966" cy="3663639"/>
          </a:xfrm>
          <a:prstGeom prst="rect">
            <a:avLst/>
          </a:prstGeom>
        </p:spPr>
      </p:pic>
      <p:sp>
        <p:nvSpPr>
          <p:cNvPr id="25" name="矩形: 圆角 5">
            <a:extLst>
              <a:ext uri="{FF2B5EF4-FFF2-40B4-BE49-F238E27FC236}">
                <a16:creationId xmlns:a16="http://schemas.microsoft.com/office/drawing/2014/main" xmlns="" id="{44E1A729-BEC4-9343-A8DF-86F71E373B7A}"/>
              </a:ext>
            </a:extLst>
          </p:cNvPr>
          <p:cNvSpPr/>
          <p:nvPr/>
        </p:nvSpPr>
        <p:spPr>
          <a:xfrm>
            <a:off x="578224" y="5196747"/>
            <a:ext cx="10771094" cy="1311630"/>
          </a:xfrm>
          <a:prstGeom prst="roundRect">
            <a:avLst>
              <a:gd name="adj" fmla="val 50000"/>
            </a:avLst>
          </a:prstGeom>
          <a:noFill/>
          <a:ln w="3175">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90000"/>
              </a:lnSpc>
              <a:defRPr/>
            </a:pPr>
            <a:r>
              <a:rPr lang="id-ID" altLang="zh-CN" sz="1600" b="1" noProof="0" dirty="0" smtClean="0">
                <a:solidFill>
                  <a:srgbClr val="002060"/>
                </a:solidFill>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rPr>
              <a:t>Catatan : </a:t>
            </a:r>
          </a:p>
          <a:p>
            <a:pPr marL="174625" lvl="0" indent="-174625">
              <a:lnSpc>
                <a:spcPct val="90000"/>
              </a:lnSpc>
              <a:spcBef>
                <a:spcPts val="300"/>
              </a:spcBef>
              <a:buFontTx/>
              <a:buChar char="-"/>
              <a:defRPr/>
            </a:pPr>
            <a:r>
              <a:rPr lang="id-ID" altLang="zh-CN" sz="1600" noProof="0" dirty="0" smtClean="0">
                <a:solidFill>
                  <a:schemeClr val="tx1"/>
                </a:solidFill>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rPr>
              <a:t>Pemda yang disalurkan pada Gelombang I sudah memperhitungkan sisa Dana di RKUD tahun sebelumnya (sebanyak 146 Pemda – sebelum KMK Relaksasi diterbitkan)</a:t>
            </a:r>
          </a:p>
          <a:p>
            <a:pPr marL="174625" lvl="0" indent="-174625">
              <a:lnSpc>
                <a:spcPct val="90000"/>
              </a:lnSpc>
              <a:spcBef>
                <a:spcPts val="300"/>
              </a:spcBef>
              <a:buFontTx/>
              <a:buChar char="-"/>
              <a:defRPr/>
            </a:pPr>
            <a:r>
              <a:rPr kumimoji="0" lang="id-ID" altLang="zh-CN" sz="1600" i="0" u="none" strike="noStrike" kern="1200" cap="none" spc="0" normalizeH="0" baseline="0" dirty="0" smtClean="0">
                <a:ln>
                  <a:noFill/>
                </a:ln>
                <a:solidFill>
                  <a:schemeClr val="tx1"/>
                </a:solidFill>
                <a:effectLst/>
                <a:uLnTx/>
                <a:uFillTx/>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rPr>
              <a:t>Pemda yang disalurkan pada Gelombang II belum memperhitungkan sisa Dana di RKUD tahun sebelumnya</a:t>
            </a:r>
            <a:r>
              <a:rPr kumimoji="0" lang="id-ID" altLang="zh-CN" sz="1600" i="0" u="none" strike="noStrike" kern="1200" cap="none" spc="0" normalizeH="0" dirty="0" smtClean="0">
                <a:ln>
                  <a:noFill/>
                </a:ln>
                <a:solidFill>
                  <a:schemeClr val="tx1"/>
                </a:solidFill>
                <a:effectLst/>
                <a:uLnTx/>
                <a:uFillTx/>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rPr>
              <a:t> </a:t>
            </a:r>
            <a:r>
              <a:rPr lang="id-ID" altLang="zh-CN" sz="1600" noProof="0" dirty="0" smtClean="0">
                <a:solidFill>
                  <a:schemeClr val="tx1"/>
                </a:solidFill>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rPr>
              <a:t>(relaksasi sebanyak 396 Pemda)</a:t>
            </a:r>
          </a:p>
          <a:p>
            <a:pPr marL="174625" lvl="0" indent="-174625">
              <a:lnSpc>
                <a:spcPct val="90000"/>
              </a:lnSpc>
              <a:spcBef>
                <a:spcPts val="300"/>
              </a:spcBef>
              <a:buFontTx/>
              <a:buChar char="-"/>
              <a:defRPr/>
            </a:pPr>
            <a:r>
              <a:rPr lang="id-ID" sz="1600" dirty="0" smtClean="0">
                <a:solidFill>
                  <a:schemeClr val="tx1"/>
                </a:solidFill>
                <a:latin typeface="Segoe UI" panose="020B0502040204020203" pitchFamily="34" charset="0"/>
                <a:cs typeface="Segoe UI" panose="020B0502040204020203" pitchFamily="34" charset="0"/>
              </a:rPr>
              <a:t>BOK Tambahan belum ada realisasi penyaluran, data Nakes masih dalam proses verifikasi oleh Kemenkes</a:t>
            </a:r>
            <a:endParaRPr kumimoji="0" lang="id-ID" altLang="zh-CN" sz="1600" i="0" u="none" strike="noStrike" kern="1200" cap="none" spc="0" normalizeH="0" baseline="0" noProof="0" dirty="0">
              <a:ln>
                <a:noFill/>
              </a:ln>
              <a:solidFill>
                <a:schemeClr val="tx1"/>
              </a:solidFill>
              <a:effectLst/>
              <a:uLnTx/>
              <a:uFillTx/>
              <a:latin typeface="Segoe UI" panose="020B0502040204020203" pitchFamily="34" charset="0"/>
              <a:ea typeface="宋体" panose="02010600030101010101" pitchFamily="2" charset="-122"/>
              <a:cs typeface="Segoe UI" panose="020B0502040204020203" pitchFamily="34" charset="0"/>
              <a:sym typeface="Microsoft YaHei" panose="020B0503020204020204" pitchFamily="34" charset="-122"/>
            </a:endParaRPr>
          </a:p>
        </p:txBody>
      </p:sp>
    </p:spTree>
    <p:extLst>
      <p:ext uri="{BB962C8B-B14F-4D97-AF65-F5344CB8AC3E}">
        <p14:creationId xmlns:p14="http://schemas.microsoft.com/office/powerpoint/2010/main" val="703975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149">
            <a:extLst>
              <a:ext uri="{FF2B5EF4-FFF2-40B4-BE49-F238E27FC236}">
                <a16:creationId xmlns:a16="http://schemas.microsoft.com/office/drawing/2014/main" xmlns="" id="{F4EB0B81-94CD-40CE-91F8-03073A73DA10}"/>
              </a:ext>
            </a:extLst>
          </p:cNvPr>
          <p:cNvSpPr/>
          <p:nvPr/>
        </p:nvSpPr>
        <p:spPr>
          <a:xfrm>
            <a:off x="0" y="6606539"/>
            <a:ext cx="11364468" cy="251460"/>
          </a:xfrm>
          <a:custGeom>
            <a:avLst/>
            <a:gdLst/>
            <a:ahLst/>
            <a:cxnLst/>
            <a:rect l="l" t="t" r="r" b="b"/>
            <a:pathLst>
              <a:path w="11364468" h="251459">
                <a:moveTo>
                  <a:pt x="11364468" y="0"/>
                </a:moveTo>
                <a:lnTo>
                  <a:pt x="0" y="0"/>
                </a:lnTo>
                <a:lnTo>
                  <a:pt x="0" y="251457"/>
                </a:lnTo>
                <a:lnTo>
                  <a:pt x="11364468" y="251457"/>
                </a:lnTo>
                <a:lnTo>
                  <a:pt x="11364468" y="0"/>
                </a:lnTo>
                <a:close/>
              </a:path>
            </a:pathLst>
          </a:custGeom>
          <a:solidFill>
            <a:srgbClr val="0D4368"/>
          </a:solidFill>
        </p:spPr>
        <p:txBody>
          <a:bodyPr wrap="square" lIns="0" tIns="0" rIns="0" bIns="0" rtlCol="0">
            <a:noAutofit/>
          </a:bodyPr>
          <a:lstStyle/>
          <a:p>
            <a:endParaRPr/>
          </a:p>
        </p:txBody>
      </p:sp>
      <p:sp>
        <p:nvSpPr>
          <p:cNvPr id="52" name="object 147">
            <a:extLst>
              <a:ext uri="{FF2B5EF4-FFF2-40B4-BE49-F238E27FC236}">
                <a16:creationId xmlns:a16="http://schemas.microsoft.com/office/drawing/2014/main" xmlns="" id="{FA3E3BD5-8D20-4A23-BC9E-9B752FE672C0}"/>
              </a:ext>
            </a:extLst>
          </p:cNvPr>
          <p:cNvSpPr/>
          <p:nvPr/>
        </p:nvSpPr>
        <p:spPr>
          <a:xfrm>
            <a:off x="11349228" y="6600443"/>
            <a:ext cx="842772" cy="257556"/>
          </a:xfrm>
          <a:custGeom>
            <a:avLst/>
            <a:gdLst/>
            <a:ahLst/>
            <a:cxnLst/>
            <a:rect l="l" t="t" r="r" b="b"/>
            <a:pathLst>
              <a:path w="842772" h="257555">
                <a:moveTo>
                  <a:pt x="842772" y="0"/>
                </a:moveTo>
                <a:lnTo>
                  <a:pt x="0" y="0"/>
                </a:lnTo>
                <a:lnTo>
                  <a:pt x="0" y="257554"/>
                </a:lnTo>
                <a:lnTo>
                  <a:pt x="842772" y="257554"/>
                </a:lnTo>
                <a:lnTo>
                  <a:pt x="842772" y="0"/>
                </a:lnTo>
                <a:close/>
              </a:path>
            </a:pathLst>
          </a:custGeom>
          <a:solidFill>
            <a:srgbClr val="D43539"/>
          </a:solidFill>
        </p:spPr>
        <p:txBody>
          <a:bodyPr wrap="square" lIns="0" tIns="0" rIns="0" bIns="0" rtlCol="0">
            <a:noAutofit/>
          </a:bodyPr>
          <a:lstStyle/>
          <a:p>
            <a:endParaRPr/>
          </a:p>
        </p:txBody>
      </p:sp>
      <p:pic>
        <p:nvPicPr>
          <p:cNvPr id="57" name="Picture 2" descr="Gambar terkait">
            <a:extLst>
              <a:ext uri="{FF2B5EF4-FFF2-40B4-BE49-F238E27FC236}">
                <a16:creationId xmlns:a16="http://schemas.microsoft.com/office/drawing/2014/main" xmlns="" id="{22185BE9-9C4B-404D-80B1-D623DA2865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01" t="27903" r="31030" b="39255"/>
          <a:stretch/>
        </p:blipFill>
        <p:spPr bwMode="auto">
          <a:xfrm>
            <a:off x="152181" y="91498"/>
            <a:ext cx="992841" cy="863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FFCEAC0D-673B-4367-8A15-2AB8D9FEDB93}"/>
              </a:ext>
            </a:extLst>
          </p:cNvPr>
          <p:cNvSpPr txBox="1"/>
          <p:nvPr/>
        </p:nvSpPr>
        <p:spPr>
          <a:xfrm>
            <a:off x="1145022" y="303877"/>
            <a:ext cx="9587914" cy="438582"/>
          </a:xfrm>
          <a:prstGeom prst="rect">
            <a:avLst/>
          </a:prstGeom>
          <a:noFill/>
        </p:spPr>
        <p:txBody>
          <a:bodyPr wrap="square" rtlCol="0">
            <a:spAutoFit/>
          </a:bodyPr>
          <a:lstStyle/>
          <a:p>
            <a:pPr defTabSz="914126">
              <a:lnSpc>
                <a:spcPct val="90000"/>
              </a:lnSpc>
              <a:spcBef>
                <a:spcPct val="0"/>
              </a:spcBef>
            </a:pPr>
            <a:r>
              <a:rPr lang="en-US" sz="2500" b="1" dirty="0" err="1">
                <a:latin typeface="Segoe UI Black" panose="020B0A02040204020203" pitchFamily="34" charset="0"/>
                <a:ea typeface="Segoe UI Black" panose="020B0A02040204020203" pitchFamily="34" charset="0"/>
                <a:cs typeface="Segoe UI Black" panose="020B0A02040204020203" pitchFamily="34" charset="0"/>
              </a:rPr>
              <a:t>Rancangan</a:t>
            </a:r>
            <a:r>
              <a:rPr lang="en-US" sz="2500" b="1" dirty="0">
                <a:latin typeface="Segoe UI Black" panose="020B0A02040204020203" pitchFamily="34" charset="0"/>
                <a:ea typeface="Segoe UI Black" panose="020B0A02040204020203" pitchFamily="34" charset="0"/>
                <a:cs typeface="Segoe UI Black" panose="020B0A02040204020203" pitchFamily="34" charset="0"/>
              </a:rPr>
              <a:t> </a:t>
            </a:r>
            <a:r>
              <a:rPr lang="en-US" sz="2500" b="1" dirty="0" err="1">
                <a:latin typeface="Segoe UI Black" panose="020B0A02040204020203" pitchFamily="34" charset="0"/>
                <a:ea typeface="Segoe UI Black" panose="020B0A02040204020203" pitchFamily="34" charset="0"/>
                <a:cs typeface="Segoe UI Black" panose="020B0A02040204020203" pitchFamily="34" charset="0"/>
              </a:rPr>
              <a:t>Kebijakan</a:t>
            </a:r>
            <a:r>
              <a:rPr lang="en-US" sz="2500" b="1" dirty="0">
                <a:latin typeface="Segoe UI Black" panose="020B0A02040204020203" pitchFamily="34" charset="0"/>
                <a:ea typeface="Segoe UI Black" panose="020B0A02040204020203" pitchFamily="34" charset="0"/>
                <a:cs typeface="Segoe UI Black" panose="020B0A02040204020203" pitchFamily="34" charset="0"/>
              </a:rPr>
              <a:t> BOK </a:t>
            </a:r>
            <a:r>
              <a:rPr lang="en-US" sz="2500" b="1" dirty="0" err="1">
                <a:latin typeface="Segoe UI Black" panose="020B0A02040204020203" pitchFamily="34" charset="0"/>
                <a:ea typeface="Segoe UI Black" panose="020B0A02040204020203" pitchFamily="34" charset="0"/>
                <a:cs typeface="Segoe UI Black" panose="020B0A02040204020203" pitchFamily="34" charset="0"/>
              </a:rPr>
              <a:t>Tahun</a:t>
            </a:r>
            <a:r>
              <a:rPr lang="en-US" sz="2500" b="1" dirty="0">
                <a:latin typeface="Segoe UI Black" panose="020B0A02040204020203" pitchFamily="34" charset="0"/>
                <a:ea typeface="Segoe UI Black" panose="020B0A02040204020203" pitchFamily="34" charset="0"/>
                <a:cs typeface="Segoe UI Black" panose="020B0A02040204020203" pitchFamily="34" charset="0"/>
              </a:rPr>
              <a:t> 2021</a:t>
            </a:r>
            <a:endParaRPr lang="id-ID" sz="2500"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0" name="Rectangle 9"/>
          <p:cNvSpPr/>
          <p:nvPr/>
        </p:nvSpPr>
        <p:spPr>
          <a:xfrm>
            <a:off x="511121" y="1228205"/>
            <a:ext cx="4935941" cy="4750018"/>
          </a:xfrm>
          <a:prstGeom prst="rect">
            <a:avLst/>
          </a:prstGeom>
        </p:spPr>
        <p:txBody>
          <a:bodyPr wrap="square">
            <a:spAutoFit/>
          </a:bodyPr>
          <a:lstStyle/>
          <a:p>
            <a:pPr marR="0" lvl="0" algn="just" fontAlgn="base">
              <a:spcBef>
                <a:spcPts val="0"/>
              </a:spcBef>
              <a:spcAft>
                <a:spcPts val="0"/>
              </a:spcAft>
            </a:pPr>
            <a:r>
              <a:rPr lang="id-ID" b="1" dirty="0" smtClean="0">
                <a:latin typeface="Segoe UI" panose="020B0502040204020203" pitchFamily="34" charset="0"/>
                <a:ea typeface="Times New Roman" panose="02020603050405020304" pitchFamily="18" charset="0"/>
                <a:cs typeface="Segoe UI" panose="020B0502040204020203" pitchFamily="34" charset="0"/>
              </a:rPr>
              <a:t>ARAH KEBIJAKAN </a:t>
            </a:r>
            <a:endParaRPr lang="id-ID" dirty="0" smtClean="0">
              <a:latin typeface="Segoe UI" panose="020B0502040204020203" pitchFamily="34" charset="0"/>
              <a:ea typeface="Times New Roman" panose="02020603050405020304" pitchFamily="18" charset="0"/>
              <a:cs typeface="Segoe UI" panose="020B0502040204020203" pitchFamily="34" charset="0"/>
            </a:endParaRPr>
          </a:p>
          <a:p>
            <a:pPr marL="363538" marR="0" lvl="2" indent="-304800" fontAlgn="base">
              <a:spcBef>
                <a:spcPts val="500"/>
              </a:spcBef>
              <a:spcAft>
                <a:spcPts val="0"/>
              </a:spcAft>
              <a:buFont typeface="+mj-lt"/>
              <a:buAutoNum type="alphaLcPeriod"/>
            </a:pPr>
            <a:r>
              <a:rPr lang="id-ID" dirty="0" smtClean="0">
                <a:latin typeface="Segoe UI" panose="020B0502040204020203" pitchFamily="34" charset="0"/>
                <a:ea typeface="Times New Roman" panose="02020603050405020304" pitchFamily="18" charset="0"/>
                <a:cs typeface="Segoe UI" panose="020B0502040204020203" pitchFamily="34" charset="0"/>
              </a:rPr>
              <a:t>Peningkatan kesiapan pelayanan kesehatan di Puskesmas dalam upaya penggerakan promotif dan preventif</a:t>
            </a:r>
          </a:p>
          <a:p>
            <a:pPr marL="363538" marR="0" lvl="2" indent="-304800" fontAlgn="base">
              <a:spcBef>
                <a:spcPts val="500"/>
              </a:spcBef>
              <a:spcAft>
                <a:spcPts val="0"/>
              </a:spcAft>
              <a:buFont typeface="+mj-lt"/>
              <a:buAutoNum type="alphaLcPeriod"/>
            </a:pPr>
            <a:r>
              <a:rPr lang="id-ID" dirty="0" smtClean="0">
                <a:latin typeface="Segoe UI" panose="020B0502040204020203" pitchFamily="34" charset="0"/>
                <a:ea typeface="Times New Roman" panose="02020603050405020304" pitchFamily="18" charset="0"/>
                <a:cs typeface="Segoe UI" panose="020B0502040204020203" pitchFamily="34" charset="0"/>
              </a:rPr>
              <a:t>Pembudayaan Gerakan Masyarakat Hidup Sehat, percepatan penurunan stunting dan kematian ibu dan bayi tingkat Provinsi dan Kab/Kota</a:t>
            </a:r>
          </a:p>
          <a:p>
            <a:pPr marL="363538" marR="0" lvl="2" indent="-304800" fontAlgn="base">
              <a:spcBef>
                <a:spcPts val="500"/>
              </a:spcBef>
              <a:spcAft>
                <a:spcPts val="0"/>
              </a:spcAft>
              <a:buFont typeface="+mj-lt"/>
              <a:buAutoNum type="alphaLcPeriod"/>
            </a:pPr>
            <a:r>
              <a:rPr lang="id-ID" dirty="0" smtClean="0">
                <a:latin typeface="Segoe UI" panose="020B0502040204020203" pitchFamily="34" charset="0"/>
                <a:ea typeface="Times New Roman" panose="02020603050405020304" pitchFamily="18" charset="0"/>
                <a:cs typeface="Segoe UI" panose="020B0502040204020203" pitchFamily="34" charset="0"/>
              </a:rPr>
              <a:t>Peningkatan kapasitas pengujian di Laboratorium Kesehatan Daerah</a:t>
            </a:r>
          </a:p>
          <a:p>
            <a:pPr marL="363538" marR="0" lvl="2" indent="-304800" fontAlgn="base">
              <a:spcBef>
                <a:spcPts val="500"/>
              </a:spcBef>
              <a:spcAft>
                <a:spcPts val="0"/>
              </a:spcAft>
              <a:buFont typeface="+mj-lt"/>
              <a:buAutoNum type="alphaLcPeriod"/>
            </a:pPr>
            <a:r>
              <a:rPr lang="id-ID" dirty="0" smtClean="0">
                <a:latin typeface="Segoe UI" panose="020B0502040204020203" pitchFamily="34" charset="0"/>
                <a:ea typeface="Times New Roman" panose="02020603050405020304" pitchFamily="18" charset="0"/>
                <a:cs typeface="Segoe UI" panose="020B0502040204020203" pitchFamily="34" charset="0"/>
              </a:rPr>
              <a:t>Peningkatan kapasitas daerah dalam pelaksanaan pengawasan alat kesehatan, pre dan post market industri rumah tangga pangan dan pengawasan perizinan di sarana pelayanan kefarmasian khususnya apotek dan toko obat</a:t>
            </a:r>
            <a:endParaRPr lang="id-ID" dirty="0">
              <a:latin typeface="Segoe UI" panose="020B0502040204020203" pitchFamily="34" charset="0"/>
              <a:cs typeface="Segoe UI" panose="020B0502040204020203" pitchFamily="34" charset="0"/>
            </a:endParaRPr>
          </a:p>
        </p:txBody>
      </p:sp>
      <p:pic>
        <p:nvPicPr>
          <p:cNvPr id="11" name="Picture 10"/>
          <p:cNvPicPr>
            <a:picLocks noChangeAspect="1"/>
          </p:cNvPicPr>
          <p:nvPr/>
        </p:nvPicPr>
        <p:blipFill>
          <a:blip r:embed="rId3"/>
          <a:stretch>
            <a:fillRect/>
          </a:stretch>
        </p:blipFill>
        <p:spPr>
          <a:xfrm>
            <a:off x="5888321" y="1478968"/>
            <a:ext cx="6053470" cy="3064798"/>
          </a:xfrm>
          <a:prstGeom prst="rect">
            <a:avLst/>
          </a:prstGeom>
        </p:spPr>
      </p:pic>
    </p:spTree>
    <p:extLst>
      <p:ext uri="{BB962C8B-B14F-4D97-AF65-F5344CB8AC3E}">
        <p14:creationId xmlns:p14="http://schemas.microsoft.com/office/powerpoint/2010/main" val="2971495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TotalTime>
  <Words>1650</Words>
  <Application>Microsoft Office PowerPoint</Application>
  <PresentationFormat>Widescreen</PresentationFormat>
  <Paragraphs>173</Paragraphs>
  <Slides>14</Slides>
  <Notes>1</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14</vt:i4>
      </vt:variant>
    </vt:vector>
  </HeadingPairs>
  <TitlesOfParts>
    <vt:vector size="33" baseType="lpstr">
      <vt:lpstr>맑은 고딕</vt:lpstr>
      <vt:lpstr>微软雅黑</vt:lpstr>
      <vt:lpstr>微软雅黑</vt:lpstr>
      <vt:lpstr>宋体</vt:lpstr>
      <vt:lpstr>Arial</vt:lpstr>
      <vt:lpstr>Cabin</vt:lpstr>
      <vt:lpstr>Calibri</vt:lpstr>
      <vt:lpstr>Calibri Light</vt:lpstr>
      <vt:lpstr>Cambria</vt:lpstr>
      <vt:lpstr>Courier New</vt:lpstr>
      <vt:lpstr>Futura Md BT</vt:lpstr>
      <vt:lpstr>Segoe UI</vt:lpstr>
      <vt:lpstr>Segoe UI Black</vt:lpstr>
      <vt:lpstr>Segoe UI Semibold</vt:lpstr>
      <vt:lpstr>Segoe UI Semilight</vt:lpstr>
      <vt:lpstr>Times New Roman</vt:lpstr>
      <vt:lpstr>Tw Cen MT</vt:lpstr>
      <vt:lpstr>Wingdings</vt:lpstr>
      <vt:lpstr>Office Theme</vt:lpstr>
      <vt:lpstr>Jakarta, 29 Mei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KENDALA PELAKSANAAN PROTOKOL COVID-19</vt:lpstr>
      <vt:lpstr>TERIMA KASIH</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Jakarta, 3 Maret 2020</dc:title>
  <dc:creator>Endah Pusparini</dc:creator>
  <cp:lastModifiedBy>Windows User</cp:lastModifiedBy>
  <cp:revision>40</cp:revision>
  <dcterms:created xsi:type="dcterms:W3CDTF">2020-05-28T00:33:49Z</dcterms:created>
  <dcterms:modified xsi:type="dcterms:W3CDTF">2020-05-28T14:56:25Z</dcterms:modified>
</cp:coreProperties>
</file>